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59" r:id="rId2"/>
    <p:sldId id="268" r:id="rId3"/>
    <p:sldId id="258" r:id="rId4"/>
    <p:sldId id="263" r:id="rId5"/>
    <p:sldId id="282" r:id="rId6"/>
    <p:sldId id="261" r:id="rId7"/>
    <p:sldId id="281" r:id="rId8"/>
    <p:sldId id="266" r:id="rId9"/>
    <p:sldId id="284" r:id="rId10"/>
    <p:sldId id="334" r:id="rId11"/>
    <p:sldId id="277" r:id="rId12"/>
    <p:sldId id="279" r:id="rId13"/>
    <p:sldId id="335" r:id="rId14"/>
    <p:sldId id="283" r:id="rId15"/>
    <p:sldId id="336" r:id="rId16"/>
    <p:sldId id="285" r:id="rId17"/>
    <p:sldId id="292" r:id="rId18"/>
    <p:sldId id="332" r:id="rId19"/>
    <p:sldId id="299" r:id="rId20"/>
    <p:sldId id="333" r:id="rId21"/>
    <p:sldId id="338" r:id="rId22"/>
    <p:sldId id="309" r:id="rId23"/>
    <p:sldId id="326" r:id="rId24"/>
    <p:sldId id="324" r:id="rId25"/>
    <p:sldId id="325" r:id="rId26"/>
    <p:sldId id="327" r:id="rId27"/>
    <p:sldId id="328" r:id="rId28"/>
    <p:sldId id="330" r:id="rId29"/>
    <p:sldId id="331" r:id="rId30"/>
    <p:sldId id="288" r:id="rId31"/>
    <p:sldId id="321" r:id="rId32"/>
    <p:sldId id="339" r:id="rId33"/>
    <p:sldId id="329" r:id="rId34"/>
    <p:sldId id="340" r:id="rId35"/>
    <p:sldId id="322" r:id="rId36"/>
    <p:sldId id="323" r:id="rId37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9645" autoAdjust="0"/>
  </p:normalViewPr>
  <p:slideViewPr>
    <p:cSldViewPr>
      <p:cViewPr>
        <p:scale>
          <a:sx n="75" d="100"/>
          <a:sy n="75" d="100"/>
        </p:scale>
        <p:origin x="-1236" y="-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5A2526-1CFB-46AC-B2C0-13DA0C85D9BC}" type="datetimeFigureOut">
              <a:rPr lang="es-ES" smtClean="0"/>
              <a:t>23/07/2014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E90184-E9BD-4F53-BAAE-93B1AB7A5AD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443774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E90184-E9BD-4F53-BAAE-93B1AB7A5AD5}" type="slidenum">
              <a:rPr lang="es-ES" smtClean="0">
                <a:solidFill>
                  <a:prstClr val="black"/>
                </a:solidFill>
              </a:rPr>
              <a:pPr/>
              <a:t>2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23808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E90184-E9BD-4F53-BAAE-93B1AB7A5AD5}" type="slidenum">
              <a:rPr lang="es-ES" smtClean="0"/>
              <a:t>34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424594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E90184-E9BD-4F53-BAAE-93B1AB7A5AD5}" type="slidenum">
              <a:rPr lang="es-ES" smtClean="0"/>
              <a:t>35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424594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E90184-E9BD-4F53-BAAE-93B1AB7A5AD5}" type="slidenum">
              <a:rPr lang="es-ES" smtClean="0"/>
              <a:t>36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424594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E90184-E9BD-4F53-BAAE-93B1AB7A5AD5}" type="slidenum">
              <a:rPr lang="es-ES" smtClean="0"/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424594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E90184-E9BD-4F53-BAAE-93B1AB7A5AD5}" type="slidenum">
              <a:rPr lang="es-ES" smtClean="0"/>
              <a:t>13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424594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E90184-E9BD-4F53-BAAE-93B1AB7A5AD5}" type="slidenum">
              <a:rPr lang="es-ES" smtClean="0"/>
              <a:t>14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424594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E90184-E9BD-4F53-BAAE-93B1AB7A5AD5}" type="slidenum">
              <a:rPr lang="es-ES" smtClean="0"/>
              <a:t>15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424594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E90184-E9BD-4F53-BAAE-93B1AB7A5AD5}" type="slidenum">
              <a:rPr lang="es-ES" smtClean="0"/>
              <a:t>30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424594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E90184-E9BD-4F53-BAAE-93B1AB7A5AD5}" type="slidenum">
              <a:rPr lang="es-ES" smtClean="0"/>
              <a:t>31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424594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E90184-E9BD-4F53-BAAE-93B1AB7A5AD5}" type="slidenum">
              <a:rPr lang="es-ES" smtClean="0"/>
              <a:t>32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424594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E90184-E9BD-4F53-BAAE-93B1AB7A5AD5}" type="slidenum">
              <a:rPr lang="es-ES" smtClean="0"/>
              <a:t>33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424594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41C42-C71F-4336-879A-FAF05C01B5DD}" type="datetimeFigureOut">
              <a:rPr lang="es-ES" smtClean="0"/>
              <a:t>23/07/2014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47800-A148-4872-8505-99CCB592EF9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035586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41C42-C71F-4336-879A-FAF05C01B5DD}" type="datetimeFigureOut">
              <a:rPr lang="es-ES" smtClean="0"/>
              <a:t>23/07/2014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47800-A148-4872-8505-99CCB592EF9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002968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41C42-C71F-4336-879A-FAF05C01B5DD}" type="datetimeFigureOut">
              <a:rPr lang="es-ES" smtClean="0"/>
              <a:t>23/07/2014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47800-A148-4872-8505-99CCB592EF9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037767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41C42-C71F-4336-879A-FAF05C01B5DD}" type="datetimeFigureOut">
              <a:rPr lang="es-ES" smtClean="0"/>
              <a:t>23/07/2014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47800-A148-4872-8505-99CCB592EF9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733433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41C42-C71F-4336-879A-FAF05C01B5DD}" type="datetimeFigureOut">
              <a:rPr lang="es-ES" smtClean="0"/>
              <a:t>23/07/2014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47800-A148-4872-8505-99CCB592EF9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364532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41C42-C71F-4336-879A-FAF05C01B5DD}" type="datetimeFigureOut">
              <a:rPr lang="es-ES" smtClean="0"/>
              <a:t>23/07/2014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47800-A148-4872-8505-99CCB592EF9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094535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41C42-C71F-4336-879A-FAF05C01B5DD}" type="datetimeFigureOut">
              <a:rPr lang="es-ES" smtClean="0"/>
              <a:t>23/07/2014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47800-A148-4872-8505-99CCB592EF9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477192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41C42-C71F-4336-879A-FAF05C01B5DD}" type="datetimeFigureOut">
              <a:rPr lang="es-ES" smtClean="0"/>
              <a:t>23/07/2014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47800-A148-4872-8505-99CCB592EF9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960209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41C42-C71F-4336-879A-FAF05C01B5DD}" type="datetimeFigureOut">
              <a:rPr lang="es-ES" smtClean="0"/>
              <a:t>23/07/2014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47800-A148-4872-8505-99CCB592EF9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414976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41C42-C71F-4336-879A-FAF05C01B5DD}" type="datetimeFigureOut">
              <a:rPr lang="es-ES" smtClean="0"/>
              <a:t>23/07/2014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47800-A148-4872-8505-99CCB592EF9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614221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41C42-C71F-4336-879A-FAF05C01B5DD}" type="datetimeFigureOut">
              <a:rPr lang="es-ES" smtClean="0"/>
              <a:t>23/07/2014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47800-A148-4872-8505-99CCB592EF9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279224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E41C42-C71F-4336-879A-FAF05C01B5DD}" type="datetimeFigureOut">
              <a:rPr lang="es-ES" smtClean="0"/>
              <a:t>23/07/2014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547800-A148-4872-8505-99CCB592EF9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25732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tif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0" y="2341329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000" dirty="0" smtClean="0">
                <a:latin typeface="Calibri Light" panose="020F0302020204030204" pitchFamily="34" charset="0"/>
              </a:rPr>
              <a:t>ETSIAMN</a:t>
            </a:r>
            <a:endParaRPr lang="es-ES" sz="6000" dirty="0">
              <a:latin typeface="Calibri Light" panose="020F0302020204030204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0" y="3244077"/>
            <a:ext cx="9144000" cy="116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60000"/>
              </a:lnSpc>
            </a:pPr>
            <a:r>
              <a:rPr lang="es-ES" sz="2000" dirty="0" smtClean="0">
                <a:latin typeface="Calibri Light" panose="020F0302020204030204" pitchFamily="34" charset="0"/>
              </a:rPr>
              <a:t>SCHOOL OF</a:t>
            </a:r>
          </a:p>
          <a:p>
            <a:pPr algn="ctr">
              <a:lnSpc>
                <a:spcPct val="60000"/>
              </a:lnSpc>
            </a:pPr>
            <a:r>
              <a:rPr lang="es-ES" sz="3200" dirty="0" smtClean="0">
                <a:latin typeface="Calibri Light" panose="020F0302020204030204" pitchFamily="34" charset="0"/>
              </a:rPr>
              <a:t>AGRICULTURAL</a:t>
            </a:r>
          </a:p>
          <a:p>
            <a:pPr algn="ctr">
              <a:lnSpc>
                <a:spcPct val="60000"/>
              </a:lnSpc>
            </a:pPr>
            <a:r>
              <a:rPr lang="es-ES" sz="3200" dirty="0" smtClean="0">
                <a:latin typeface="Calibri Light" panose="020F0302020204030204" pitchFamily="34" charset="0"/>
              </a:rPr>
              <a:t>ENGINEERING</a:t>
            </a:r>
          </a:p>
          <a:p>
            <a:pPr algn="ctr">
              <a:lnSpc>
                <a:spcPct val="60000"/>
              </a:lnSpc>
            </a:pPr>
            <a:r>
              <a:rPr lang="es-ES" dirty="0" smtClean="0">
                <a:latin typeface="Calibri Light" panose="020F0302020204030204" pitchFamily="34" charset="0"/>
              </a:rPr>
              <a:t>AND </a:t>
            </a:r>
            <a:r>
              <a:rPr lang="es-ES" sz="3200" dirty="0" smtClean="0">
                <a:latin typeface="Calibri Light" panose="020F0302020204030204" pitchFamily="34" charset="0"/>
              </a:rPr>
              <a:t>ENVIRONMENT</a:t>
            </a:r>
            <a:endParaRPr lang="es-ES" sz="3200" dirty="0">
              <a:latin typeface="Calibri Light" panose="020F0302020204030204" pitchFamily="34" charset="0"/>
            </a:endParaRPr>
          </a:p>
        </p:txBody>
      </p:sp>
      <p:sp>
        <p:nvSpPr>
          <p:cNvPr id="6" name="5 Elipse"/>
          <p:cNvSpPr/>
          <p:nvPr/>
        </p:nvSpPr>
        <p:spPr>
          <a:xfrm>
            <a:off x="2693752" y="1637588"/>
            <a:ext cx="3678448" cy="3608351"/>
          </a:xfrm>
          <a:prstGeom prst="ellipse">
            <a:avLst/>
          </a:prstGeom>
          <a:noFill/>
          <a:ln w="6350">
            <a:solidFill>
              <a:schemeClr val="accent3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Elipse"/>
          <p:cNvSpPr/>
          <p:nvPr/>
        </p:nvSpPr>
        <p:spPr>
          <a:xfrm>
            <a:off x="2267744" y="1213492"/>
            <a:ext cx="4534160" cy="4447756"/>
          </a:xfrm>
          <a:prstGeom prst="ellipse">
            <a:avLst/>
          </a:prstGeom>
          <a:noFill/>
          <a:ln w="19050">
            <a:solidFill>
              <a:schemeClr val="accent3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8 Elipse"/>
          <p:cNvSpPr/>
          <p:nvPr/>
        </p:nvSpPr>
        <p:spPr>
          <a:xfrm>
            <a:off x="1068567" y="44624"/>
            <a:ext cx="6959817" cy="6827189"/>
          </a:xfrm>
          <a:prstGeom prst="ellipse">
            <a:avLst/>
          </a:prstGeom>
          <a:noFill/>
          <a:ln w="6350">
            <a:solidFill>
              <a:schemeClr val="accent3">
                <a:lumMod val="40000"/>
                <a:lumOff val="60000"/>
              </a:schemeClr>
            </a:solidFill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6083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81425"/>
            <a:ext cx="9144000" cy="3076575"/>
          </a:xfrm>
          <a:prstGeom prst="rect">
            <a:avLst/>
          </a:prstGeom>
        </p:spPr>
      </p:pic>
      <p:sp>
        <p:nvSpPr>
          <p:cNvPr id="10" name="9 CuadroTexto"/>
          <p:cNvSpPr txBox="1"/>
          <p:nvPr/>
        </p:nvSpPr>
        <p:spPr>
          <a:xfrm>
            <a:off x="5379173" y="4005064"/>
            <a:ext cx="28652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solidFill>
                  <a:schemeClr val="accent2">
                    <a:lumMod val="50000"/>
                  </a:schemeClr>
                </a:solidFill>
                <a:latin typeface="Calibri Light" panose="020F0302020204030204" pitchFamily="34" charset="0"/>
              </a:rPr>
              <a:t>1 central </a:t>
            </a:r>
            <a:r>
              <a:rPr lang="es-ES" sz="2400" b="1" dirty="0" err="1" smtClean="0">
                <a:solidFill>
                  <a:schemeClr val="accent2">
                    <a:lumMod val="50000"/>
                  </a:schemeClr>
                </a:solidFill>
                <a:latin typeface="Calibri Light" panose="020F0302020204030204" pitchFamily="34" charset="0"/>
              </a:rPr>
              <a:t>library</a:t>
            </a:r>
            <a:r>
              <a:rPr lang="es-ES" sz="2400" b="1" dirty="0" smtClean="0">
                <a:solidFill>
                  <a:schemeClr val="accent2">
                    <a:lumMod val="50000"/>
                  </a:schemeClr>
                </a:solidFill>
                <a:latin typeface="Calibri Light" panose="020F0302020204030204" pitchFamily="34" charset="0"/>
              </a:rPr>
              <a:t> </a:t>
            </a:r>
            <a:endParaRPr lang="es-ES" sz="3200" b="1" dirty="0">
              <a:solidFill>
                <a:schemeClr val="accent2">
                  <a:lumMod val="50000"/>
                </a:schemeClr>
              </a:solidFill>
              <a:latin typeface="Calibri Light" panose="020F0302020204030204" pitchFamily="34" charset="0"/>
            </a:endParaRPr>
          </a:p>
        </p:txBody>
      </p:sp>
      <p:cxnSp>
        <p:nvCxnSpPr>
          <p:cNvPr id="16" name="15 Conector recto"/>
          <p:cNvCxnSpPr/>
          <p:nvPr/>
        </p:nvCxnSpPr>
        <p:spPr>
          <a:xfrm>
            <a:off x="5796136" y="4158736"/>
            <a:ext cx="0" cy="1321291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8" name="17 CuadroTexto"/>
          <p:cNvSpPr txBox="1"/>
          <p:nvPr/>
        </p:nvSpPr>
        <p:spPr>
          <a:xfrm>
            <a:off x="5451181" y="4293096"/>
            <a:ext cx="28652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dirty="0" smtClean="0">
                <a:solidFill>
                  <a:schemeClr val="accent2">
                    <a:lumMod val="75000"/>
                  </a:schemeClr>
                </a:solidFill>
                <a:latin typeface="Calibri Light" panose="020F0302020204030204" pitchFamily="34" charset="0"/>
              </a:rPr>
              <a:t>+10 </a:t>
            </a:r>
            <a:r>
              <a:rPr lang="es-ES" sz="2000" dirty="0" err="1" smtClean="0">
                <a:solidFill>
                  <a:schemeClr val="accent2">
                    <a:lumMod val="75000"/>
                  </a:schemeClr>
                </a:solidFill>
                <a:latin typeface="Calibri Light" panose="020F0302020204030204" pitchFamily="34" charset="0"/>
              </a:rPr>
              <a:t>specific</a:t>
            </a:r>
            <a:r>
              <a:rPr lang="es-ES" sz="2000" dirty="0" smtClean="0">
                <a:solidFill>
                  <a:schemeClr val="accent2">
                    <a:lumMod val="75000"/>
                  </a:schemeClr>
                </a:solidFill>
                <a:latin typeface="Calibri Light" panose="020F0302020204030204" pitchFamily="34" charset="0"/>
              </a:rPr>
              <a:t> </a:t>
            </a:r>
            <a:r>
              <a:rPr lang="es-ES" sz="2000" dirty="0" err="1" smtClean="0">
                <a:solidFill>
                  <a:schemeClr val="accent2">
                    <a:lumMod val="75000"/>
                  </a:schemeClr>
                </a:solidFill>
                <a:latin typeface="Calibri Light" panose="020F0302020204030204" pitchFamily="34" charset="0"/>
              </a:rPr>
              <a:t>libraries</a:t>
            </a:r>
            <a:r>
              <a:rPr lang="es-ES" sz="2000" dirty="0" smtClean="0">
                <a:solidFill>
                  <a:schemeClr val="accent2">
                    <a:lumMod val="75000"/>
                  </a:schemeClr>
                </a:solidFill>
                <a:latin typeface="Calibri Light" panose="020F0302020204030204" pitchFamily="34" charset="0"/>
              </a:rPr>
              <a:t> </a:t>
            </a:r>
            <a:endParaRPr lang="es-ES" sz="2800" dirty="0">
              <a:solidFill>
                <a:schemeClr val="accent2">
                  <a:lumMod val="75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2" name="1 Elipse"/>
          <p:cNvSpPr/>
          <p:nvPr/>
        </p:nvSpPr>
        <p:spPr>
          <a:xfrm>
            <a:off x="5328084" y="4869160"/>
            <a:ext cx="1188132" cy="1188132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4589" y="44624"/>
            <a:ext cx="3699859" cy="3718482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395536" y="2420888"/>
            <a:ext cx="585115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libri Light" panose="020F0302020204030204" pitchFamily="34" charset="0"/>
              </a:rPr>
              <a:t>ADE-</a:t>
            </a:r>
            <a:r>
              <a:rPr lang="es-ES" sz="16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libri Light" panose="020F0302020204030204" pitchFamily="34" charset="0"/>
              </a:rPr>
              <a:t>Topography</a:t>
            </a:r>
            <a:r>
              <a:rPr lang="es-ES" sz="16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libri Light" panose="020F0302020204030204" pitchFamily="34" charset="0"/>
              </a:rPr>
              <a:t> </a:t>
            </a:r>
            <a:r>
              <a:rPr lang="es-ES" sz="16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libri Light" panose="020F0302020204030204" pitchFamily="34" charset="0"/>
              </a:rPr>
              <a:t>library</a:t>
            </a:r>
            <a:endParaRPr lang="es-ES" sz="1600" dirty="0">
              <a:solidFill>
                <a:schemeClr val="accent2">
                  <a:lumMod val="60000"/>
                  <a:lumOff val="40000"/>
                </a:schemeClr>
              </a:solidFill>
              <a:latin typeface="Calibri Light" panose="020F03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Calibri Light" panose="020F0302020204030204" pitchFamily="34" charset="0"/>
              </a:rPr>
              <a:t>Agrifood</a:t>
            </a:r>
            <a:r>
              <a:rPr lang="en-US" sz="1600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 Light" panose="020F0302020204030204" pitchFamily="34" charset="0"/>
              </a:rPr>
              <a:t> </a:t>
            </a:r>
            <a:r>
              <a:rPr lang="en-US" sz="16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libri Light" panose="020F0302020204030204" pitchFamily="34" charset="0"/>
              </a:rPr>
              <a:t>Engineering library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libri Light" panose="020F0302020204030204" pitchFamily="34" charset="0"/>
              </a:rPr>
              <a:t>Building </a:t>
            </a:r>
            <a:r>
              <a:rPr lang="en-US" sz="1600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 Light" panose="020F0302020204030204" pitchFamily="34" charset="0"/>
              </a:rPr>
              <a:t>Engineering library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libri Light" panose="020F0302020204030204" pitchFamily="34" charset="0"/>
              </a:rPr>
              <a:t>Design </a:t>
            </a:r>
            <a:r>
              <a:rPr lang="en-US" sz="1600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 Light" panose="020F0302020204030204" pitchFamily="34" charset="0"/>
              </a:rPr>
              <a:t>Engineering library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libri Light" panose="020F0302020204030204" pitchFamily="34" charset="0"/>
              </a:rPr>
              <a:t>Civil </a:t>
            </a:r>
            <a:r>
              <a:rPr lang="en-US" sz="1600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 Light" panose="020F0302020204030204" pitchFamily="34" charset="0"/>
              </a:rPr>
              <a:t>Engineering library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libri Light" panose="020F0302020204030204" pitchFamily="34" charset="0"/>
              </a:rPr>
              <a:t>Industrial </a:t>
            </a:r>
            <a:r>
              <a:rPr lang="en-US" sz="1600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 Light" panose="020F0302020204030204" pitchFamily="34" charset="0"/>
              </a:rPr>
              <a:t>Engineering library </a:t>
            </a:r>
            <a:endParaRPr lang="en-US" sz="1600" dirty="0" smtClean="0">
              <a:solidFill>
                <a:schemeClr val="accent2">
                  <a:lumMod val="60000"/>
                  <a:lumOff val="40000"/>
                </a:schemeClr>
              </a:solidFill>
              <a:latin typeface="Calibri Light" panose="020F03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libri Light" panose="020F0302020204030204" pitchFamily="34" charset="0"/>
              </a:rPr>
              <a:t>Fine Arts Faculty library</a:t>
            </a:r>
            <a:endParaRPr lang="en-US" sz="1600" dirty="0">
              <a:solidFill>
                <a:schemeClr val="accent2">
                  <a:lumMod val="60000"/>
                  <a:lumOff val="40000"/>
                </a:schemeClr>
              </a:solidFill>
              <a:latin typeface="Calibri Light" panose="020F03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libri Light" panose="020F0302020204030204" pitchFamily="34" charset="0"/>
              </a:rPr>
              <a:t>Alcoy Campus </a:t>
            </a:r>
            <a:r>
              <a:rPr lang="es-ES" sz="16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libri Light" panose="020F0302020204030204" pitchFamily="34" charset="0"/>
              </a:rPr>
              <a:t>library</a:t>
            </a:r>
            <a:endParaRPr lang="es-ES" sz="1600" dirty="0">
              <a:solidFill>
                <a:schemeClr val="accent2">
                  <a:lumMod val="60000"/>
                  <a:lumOff val="40000"/>
                </a:schemeClr>
              </a:solidFill>
              <a:latin typeface="Calibri Light" panose="020F03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libri Light" panose="020F0302020204030204" pitchFamily="34" charset="0"/>
              </a:rPr>
              <a:t>Gandia</a:t>
            </a:r>
            <a:r>
              <a:rPr lang="es-ES" sz="16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libri Light" panose="020F0302020204030204" pitchFamily="34" charset="0"/>
              </a:rPr>
              <a:t> – CRAI Campus </a:t>
            </a:r>
            <a:r>
              <a:rPr lang="es-ES" sz="16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libri Light" panose="020F0302020204030204" pitchFamily="34" charset="0"/>
              </a:rPr>
              <a:t>library</a:t>
            </a:r>
            <a:endParaRPr lang="es-ES" sz="1600" dirty="0">
              <a:solidFill>
                <a:schemeClr val="accent2">
                  <a:lumMod val="60000"/>
                  <a:lumOff val="40000"/>
                </a:schemeClr>
              </a:solidFill>
              <a:latin typeface="Calibri Light" panose="020F0302020204030204" pitchFamily="34" charset="0"/>
            </a:endParaRPr>
          </a:p>
          <a:p>
            <a:r>
              <a:rPr lang="es-ES" dirty="0"/>
              <a:t/>
            </a:r>
            <a:br>
              <a:rPr lang="es-ES" dirty="0"/>
            </a:b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41159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45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83" r="38188" b="16721"/>
          <a:stretch/>
        </p:blipFill>
        <p:spPr>
          <a:xfrm>
            <a:off x="5076055" y="5251470"/>
            <a:ext cx="990288" cy="1705922"/>
          </a:xfrm>
          <a:prstGeom prst="rect">
            <a:avLst/>
          </a:prstGeom>
        </p:spPr>
      </p:pic>
      <p:pic>
        <p:nvPicPr>
          <p:cNvPr id="45" name="44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5" y="215632"/>
            <a:ext cx="1373085" cy="1213010"/>
          </a:xfrm>
          <a:prstGeom prst="rect">
            <a:avLst/>
          </a:prstGeom>
        </p:spPr>
      </p:pic>
      <p:pic>
        <p:nvPicPr>
          <p:cNvPr id="3" name="2 Imagen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22" t="15259" r="35139" b="19013"/>
          <a:stretch/>
        </p:blipFill>
        <p:spPr>
          <a:xfrm>
            <a:off x="2843808" y="5445224"/>
            <a:ext cx="852872" cy="1063553"/>
          </a:xfrm>
          <a:prstGeom prst="rect">
            <a:avLst/>
          </a:prstGeom>
        </p:spPr>
      </p:pic>
      <p:pic>
        <p:nvPicPr>
          <p:cNvPr id="2" name="1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00308"/>
            <a:ext cx="9144000" cy="4057384"/>
          </a:xfrm>
          <a:prstGeom prst="rect">
            <a:avLst/>
          </a:prstGeom>
        </p:spPr>
      </p:pic>
      <p:sp>
        <p:nvSpPr>
          <p:cNvPr id="9" name="8 CuadroTexto"/>
          <p:cNvSpPr txBox="1"/>
          <p:nvPr/>
        </p:nvSpPr>
        <p:spPr>
          <a:xfrm>
            <a:off x="6732240" y="1412776"/>
            <a:ext cx="4824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solidFill>
                  <a:srgbClr val="FF0000"/>
                </a:solidFill>
                <a:latin typeface="Calibri Light" panose="020F0302020204030204" pitchFamily="34" charset="0"/>
              </a:rPr>
              <a:t>SPORT FACILITIES</a:t>
            </a:r>
            <a:endParaRPr lang="es-ES" sz="2400" b="1" dirty="0">
              <a:solidFill>
                <a:srgbClr val="FF0000"/>
              </a:solidFill>
              <a:latin typeface="Calibri Light" panose="020F0302020204030204" pitchFamily="34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7596336" y="5733256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 panose="020F0302020204030204" pitchFamily="34" charset="0"/>
              </a:rPr>
              <a:t>Trinquet</a:t>
            </a:r>
            <a:endParaRPr lang="es-ES" dirty="0">
              <a:solidFill>
                <a:schemeClr val="tx1">
                  <a:lumMod val="95000"/>
                  <a:lumOff val="5000"/>
                </a:schemeClr>
              </a:solidFill>
              <a:latin typeface="Calibri Light" panose="020F0302020204030204" pitchFamily="34" charset="0"/>
            </a:endParaRPr>
          </a:p>
        </p:txBody>
      </p:sp>
      <p:cxnSp>
        <p:nvCxnSpPr>
          <p:cNvPr id="13" name="12 Conector recto"/>
          <p:cNvCxnSpPr/>
          <p:nvPr/>
        </p:nvCxnSpPr>
        <p:spPr>
          <a:xfrm>
            <a:off x="3904117" y="3415155"/>
            <a:ext cx="0" cy="3110189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" name="3 Rectángulo"/>
          <p:cNvSpPr/>
          <p:nvPr/>
        </p:nvSpPr>
        <p:spPr>
          <a:xfrm>
            <a:off x="4788024" y="2348880"/>
            <a:ext cx="591148" cy="1080120"/>
          </a:xfrm>
          <a:prstGeom prst="rect">
            <a:avLst/>
          </a:prstGeom>
          <a:noFill/>
          <a:ln>
            <a:solidFill>
              <a:srgbClr val="FF0000"/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6" name="15 Conector recto"/>
          <p:cNvCxnSpPr/>
          <p:nvPr/>
        </p:nvCxnSpPr>
        <p:spPr>
          <a:xfrm flipH="1">
            <a:off x="5500784" y="4601735"/>
            <a:ext cx="7542" cy="1075926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7" name="16 Rectángulo"/>
          <p:cNvSpPr/>
          <p:nvPr/>
        </p:nvSpPr>
        <p:spPr>
          <a:xfrm>
            <a:off x="3904117" y="2529025"/>
            <a:ext cx="379851" cy="611944"/>
          </a:xfrm>
          <a:prstGeom prst="rect">
            <a:avLst/>
          </a:prstGeom>
          <a:noFill/>
          <a:ln>
            <a:solidFill>
              <a:srgbClr val="FF0000"/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17 Rectángulo"/>
          <p:cNvSpPr/>
          <p:nvPr/>
        </p:nvSpPr>
        <p:spPr>
          <a:xfrm>
            <a:off x="3904117" y="3262590"/>
            <a:ext cx="379851" cy="166410"/>
          </a:xfrm>
          <a:prstGeom prst="rect">
            <a:avLst/>
          </a:prstGeom>
          <a:noFill/>
          <a:ln>
            <a:solidFill>
              <a:srgbClr val="FF0000"/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18 Rectángulo"/>
          <p:cNvSpPr/>
          <p:nvPr/>
        </p:nvSpPr>
        <p:spPr>
          <a:xfrm>
            <a:off x="4529629" y="2529025"/>
            <a:ext cx="186387" cy="679248"/>
          </a:xfrm>
          <a:prstGeom prst="rect">
            <a:avLst/>
          </a:prstGeom>
          <a:noFill/>
          <a:ln>
            <a:solidFill>
              <a:srgbClr val="FF0000"/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19 Rectángulo"/>
          <p:cNvSpPr/>
          <p:nvPr/>
        </p:nvSpPr>
        <p:spPr>
          <a:xfrm>
            <a:off x="4529629" y="4023004"/>
            <a:ext cx="258396" cy="305972"/>
          </a:xfrm>
          <a:prstGeom prst="rect">
            <a:avLst/>
          </a:prstGeom>
          <a:noFill/>
          <a:ln>
            <a:solidFill>
              <a:srgbClr val="FF0000"/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20 Rectángulo"/>
          <p:cNvSpPr/>
          <p:nvPr/>
        </p:nvSpPr>
        <p:spPr>
          <a:xfrm>
            <a:off x="4545289" y="4531155"/>
            <a:ext cx="530767" cy="338005"/>
          </a:xfrm>
          <a:prstGeom prst="rect">
            <a:avLst/>
          </a:prstGeom>
          <a:noFill/>
          <a:ln>
            <a:solidFill>
              <a:srgbClr val="FF0000"/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22" name="21 Conector recto"/>
          <p:cNvCxnSpPr/>
          <p:nvPr/>
        </p:nvCxnSpPr>
        <p:spPr>
          <a:xfrm>
            <a:off x="4094042" y="1541983"/>
            <a:ext cx="0" cy="1293014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3" name="22 Conector recto"/>
          <p:cNvCxnSpPr/>
          <p:nvPr/>
        </p:nvCxnSpPr>
        <p:spPr>
          <a:xfrm>
            <a:off x="4529629" y="4208514"/>
            <a:ext cx="0" cy="1728836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5" name="24 Rectángulo"/>
          <p:cNvSpPr/>
          <p:nvPr/>
        </p:nvSpPr>
        <p:spPr>
          <a:xfrm>
            <a:off x="4860032" y="4023004"/>
            <a:ext cx="530767" cy="190837"/>
          </a:xfrm>
          <a:prstGeom prst="rect">
            <a:avLst/>
          </a:prstGeom>
          <a:noFill/>
          <a:ln>
            <a:solidFill>
              <a:srgbClr val="FF0000"/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" name="26 Rectángulo"/>
          <p:cNvSpPr/>
          <p:nvPr/>
        </p:nvSpPr>
        <p:spPr>
          <a:xfrm>
            <a:off x="7310375" y="3573016"/>
            <a:ext cx="648072" cy="221623"/>
          </a:xfrm>
          <a:prstGeom prst="rect">
            <a:avLst/>
          </a:prstGeom>
          <a:noFill/>
          <a:ln>
            <a:solidFill>
              <a:srgbClr val="FF0000"/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8" name="27 Rectángulo"/>
          <p:cNvSpPr/>
          <p:nvPr/>
        </p:nvSpPr>
        <p:spPr>
          <a:xfrm>
            <a:off x="6779072" y="3234872"/>
            <a:ext cx="648072" cy="221623"/>
          </a:xfrm>
          <a:prstGeom prst="rect">
            <a:avLst/>
          </a:prstGeom>
          <a:noFill/>
          <a:ln>
            <a:solidFill>
              <a:srgbClr val="FF0000"/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9" name="28 Rectángulo"/>
          <p:cNvSpPr/>
          <p:nvPr/>
        </p:nvSpPr>
        <p:spPr>
          <a:xfrm>
            <a:off x="5267906" y="3562004"/>
            <a:ext cx="122894" cy="190837"/>
          </a:xfrm>
          <a:prstGeom prst="rect">
            <a:avLst/>
          </a:prstGeom>
          <a:noFill/>
          <a:ln>
            <a:solidFill>
              <a:srgbClr val="FF0000"/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31" name="30 Conector recto"/>
          <p:cNvCxnSpPr/>
          <p:nvPr/>
        </p:nvCxnSpPr>
        <p:spPr>
          <a:xfrm>
            <a:off x="7740352" y="3789040"/>
            <a:ext cx="0" cy="2041599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5" name="4 Imagen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48" t="34766" b="13477"/>
          <a:stretch/>
        </p:blipFill>
        <p:spPr>
          <a:xfrm>
            <a:off x="6197496" y="332656"/>
            <a:ext cx="966792" cy="1095987"/>
          </a:xfrm>
          <a:prstGeom prst="rect">
            <a:avLst/>
          </a:prstGeom>
        </p:spPr>
      </p:pic>
      <p:cxnSp>
        <p:nvCxnSpPr>
          <p:cNvPr id="32" name="31 Conector recto"/>
          <p:cNvCxnSpPr/>
          <p:nvPr/>
        </p:nvCxnSpPr>
        <p:spPr>
          <a:xfrm>
            <a:off x="6567564" y="1391572"/>
            <a:ext cx="0" cy="184330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3" name="32 Conector recto"/>
          <p:cNvCxnSpPr/>
          <p:nvPr/>
        </p:nvCxnSpPr>
        <p:spPr>
          <a:xfrm flipV="1">
            <a:off x="4658827" y="3273643"/>
            <a:ext cx="1866991" cy="27718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4" name="33 CuadroTexto"/>
          <p:cNvSpPr txBox="1"/>
          <p:nvPr/>
        </p:nvSpPr>
        <p:spPr>
          <a:xfrm>
            <a:off x="3419872" y="5877272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 panose="020F0302020204030204" pitchFamily="34" charset="0"/>
              </a:rPr>
              <a:t>Swimming</a:t>
            </a:r>
            <a:endParaRPr lang="es-ES" dirty="0">
              <a:solidFill>
                <a:schemeClr val="tx1">
                  <a:lumMod val="95000"/>
                  <a:lumOff val="5000"/>
                </a:schemeClr>
              </a:solidFill>
              <a:latin typeface="Calibri Light" panose="020F0302020204030204" pitchFamily="34" charset="0"/>
            </a:endParaRPr>
          </a:p>
          <a:p>
            <a:pPr algn="ctr"/>
            <a:r>
              <a:rPr lang="es-E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 panose="020F0302020204030204" pitchFamily="34" charset="0"/>
              </a:rPr>
              <a:t>pool</a:t>
            </a:r>
            <a:endParaRPr lang="es-ES" dirty="0">
              <a:solidFill>
                <a:schemeClr val="tx1">
                  <a:lumMod val="95000"/>
                  <a:lumOff val="5000"/>
                </a:schemeClr>
              </a:solidFill>
              <a:latin typeface="Calibri Light" panose="020F0302020204030204" pitchFamily="34" charset="0"/>
            </a:endParaRPr>
          </a:p>
        </p:txBody>
      </p:sp>
      <p:pic>
        <p:nvPicPr>
          <p:cNvPr id="36" name="35 Image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8767" y="332655"/>
            <a:ext cx="643409" cy="1505117"/>
          </a:xfrm>
          <a:prstGeom prst="rect">
            <a:avLst/>
          </a:prstGeom>
        </p:spPr>
      </p:pic>
      <p:cxnSp>
        <p:nvCxnSpPr>
          <p:cNvPr id="38" name="37 Conector recto"/>
          <p:cNvCxnSpPr/>
          <p:nvPr/>
        </p:nvCxnSpPr>
        <p:spPr>
          <a:xfrm>
            <a:off x="4112355" y="2834997"/>
            <a:ext cx="459645" cy="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3" name="42 Conector recto"/>
          <p:cNvCxnSpPr/>
          <p:nvPr/>
        </p:nvCxnSpPr>
        <p:spPr>
          <a:xfrm flipV="1">
            <a:off x="2018527" y="2916658"/>
            <a:ext cx="1866991" cy="27718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4" name="43 Conector recto"/>
          <p:cNvCxnSpPr/>
          <p:nvPr/>
        </p:nvCxnSpPr>
        <p:spPr>
          <a:xfrm>
            <a:off x="2018527" y="1101076"/>
            <a:ext cx="0" cy="184330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7" name="46 Conector recto"/>
          <p:cNvCxnSpPr/>
          <p:nvPr/>
        </p:nvCxnSpPr>
        <p:spPr>
          <a:xfrm>
            <a:off x="5076056" y="4541132"/>
            <a:ext cx="459645" cy="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8" name="47 Conector recto"/>
          <p:cNvCxnSpPr/>
          <p:nvPr/>
        </p:nvCxnSpPr>
        <p:spPr>
          <a:xfrm>
            <a:off x="5362499" y="4023004"/>
            <a:ext cx="1249265" cy="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6" name="5 Imagen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5" y="404664"/>
            <a:ext cx="1116927" cy="1326351"/>
          </a:xfrm>
          <a:prstGeom prst="rect">
            <a:avLst/>
          </a:prstGeom>
        </p:spPr>
      </p:pic>
      <p:cxnSp>
        <p:nvCxnSpPr>
          <p:cNvPr id="12" name="11 Conector recto"/>
          <p:cNvCxnSpPr/>
          <p:nvPr/>
        </p:nvCxnSpPr>
        <p:spPr>
          <a:xfrm>
            <a:off x="4788024" y="477549"/>
            <a:ext cx="1" cy="2213797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7" name="6 Imagen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0427" y="5292312"/>
            <a:ext cx="1055909" cy="1593072"/>
          </a:xfrm>
          <a:prstGeom prst="rect">
            <a:avLst/>
          </a:prstGeom>
        </p:spPr>
      </p:pic>
      <p:cxnSp>
        <p:nvCxnSpPr>
          <p:cNvPr id="26" name="25 Conector recto"/>
          <p:cNvCxnSpPr/>
          <p:nvPr/>
        </p:nvCxnSpPr>
        <p:spPr>
          <a:xfrm>
            <a:off x="6611764" y="4023004"/>
            <a:ext cx="0" cy="1677104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9" name="38 Conector recto"/>
          <p:cNvCxnSpPr/>
          <p:nvPr/>
        </p:nvCxnSpPr>
        <p:spPr>
          <a:xfrm flipV="1">
            <a:off x="4788024" y="460348"/>
            <a:ext cx="579304" cy="8601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9" name="48 Conector recto"/>
          <p:cNvCxnSpPr/>
          <p:nvPr/>
        </p:nvCxnSpPr>
        <p:spPr>
          <a:xfrm>
            <a:off x="3455876" y="6477692"/>
            <a:ext cx="448241" cy="1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4916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1" y="2938649"/>
            <a:ext cx="9144000" cy="3919351"/>
          </a:xfrm>
          <a:prstGeom prst="rect">
            <a:avLst/>
          </a:prstGeom>
        </p:spPr>
      </p:pic>
      <p:sp>
        <p:nvSpPr>
          <p:cNvPr id="34" name="33 Rectángulo redondeado"/>
          <p:cNvSpPr/>
          <p:nvPr/>
        </p:nvSpPr>
        <p:spPr>
          <a:xfrm rot="276301">
            <a:off x="4499369" y="4577686"/>
            <a:ext cx="4328023" cy="1642909"/>
          </a:xfrm>
          <a:prstGeom prst="roundRect">
            <a:avLst/>
          </a:prstGeom>
          <a:noFill/>
          <a:ln w="19050">
            <a:solidFill>
              <a:schemeClr val="accent2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CuadroTexto"/>
          <p:cNvSpPr txBox="1"/>
          <p:nvPr/>
        </p:nvSpPr>
        <p:spPr>
          <a:xfrm rot="328814">
            <a:off x="7367319" y="4187281"/>
            <a:ext cx="25051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dirty="0" smtClean="0">
                <a:solidFill>
                  <a:schemeClr val="accent2">
                    <a:lumMod val="50000"/>
                  </a:schemeClr>
                </a:solidFill>
                <a:latin typeface="Calibri Light" panose="020F0302020204030204" pitchFamily="34" charset="0"/>
              </a:rPr>
              <a:t>CFP</a:t>
            </a:r>
            <a:endParaRPr lang="es-ES" sz="4800" dirty="0">
              <a:solidFill>
                <a:schemeClr val="accent2">
                  <a:lumMod val="50000"/>
                </a:schemeClr>
              </a:solidFill>
              <a:latin typeface="Calibri Light" panose="020F0302020204030204" pitchFamily="34" charset="0"/>
            </a:endParaRPr>
          </a:p>
        </p:txBody>
      </p:sp>
      <p:cxnSp>
        <p:nvCxnSpPr>
          <p:cNvPr id="4" name="3 Conector recto"/>
          <p:cNvCxnSpPr/>
          <p:nvPr/>
        </p:nvCxnSpPr>
        <p:spPr>
          <a:xfrm>
            <a:off x="3929140" y="3433290"/>
            <a:ext cx="0" cy="1660474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" name="4 CuadroTexto"/>
          <p:cNvSpPr txBox="1"/>
          <p:nvPr/>
        </p:nvSpPr>
        <p:spPr>
          <a:xfrm>
            <a:off x="122589" y="724634"/>
            <a:ext cx="28652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dirty="0" smtClean="0">
                <a:solidFill>
                  <a:schemeClr val="accent2">
                    <a:lumMod val="75000"/>
                  </a:schemeClr>
                </a:solidFill>
                <a:latin typeface="Calibri Light" panose="020F0302020204030204" pitchFamily="34" charset="0"/>
              </a:rPr>
              <a:t> SPECIFIC COURSES:</a:t>
            </a:r>
            <a:endParaRPr lang="es-ES" sz="2800" dirty="0">
              <a:solidFill>
                <a:schemeClr val="accent2">
                  <a:lumMod val="75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2987824" y="129406"/>
            <a:ext cx="28652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dirty="0" smtClean="0">
                <a:solidFill>
                  <a:schemeClr val="accent2">
                    <a:lumMod val="75000"/>
                  </a:schemeClr>
                </a:solidFill>
                <a:latin typeface="Calibri Light" panose="020F0302020204030204" pitchFamily="34" charset="0"/>
              </a:rPr>
              <a:t>OWN DIPLOMAS:</a:t>
            </a:r>
            <a:endParaRPr lang="es-ES" sz="2800" dirty="0">
              <a:solidFill>
                <a:schemeClr val="accent2">
                  <a:lumMod val="75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3218933" y="3068960"/>
            <a:ext cx="28652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dirty="0" smtClean="0">
                <a:solidFill>
                  <a:schemeClr val="accent2">
                    <a:lumMod val="75000"/>
                  </a:schemeClr>
                </a:solidFill>
                <a:latin typeface="Calibri Light" panose="020F0302020204030204" pitchFamily="34" charset="0"/>
              </a:rPr>
              <a:t>WORKING DAYS:</a:t>
            </a:r>
            <a:endParaRPr lang="es-ES" sz="2800" dirty="0">
              <a:solidFill>
                <a:schemeClr val="accent2">
                  <a:lumMod val="75000"/>
                </a:schemeClr>
              </a:solidFill>
              <a:latin typeface="Calibri Light" panose="020F0302020204030204" pitchFamily="34" charset="0"/>
            </a:endParaRPr>
          </a:p>
        </p:txBody>
      </p:sp>
      <p:cxnSp>
        <p:nvCxnSpPr>
          <p:cNvPr id="9" name="8 Conector recto"/>
          <p:cNvCxnSpPr/>
          <p:nvPr/>
        </p:nvCxnSpPr>
        <p:spPr>
          <a:xfrm>
            <a:off x="1468113" y="1844824"/>
            <a:ext cx="7543" cy="2912648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9 Conector recto"/>
          <p:cNvCxnSpPr/>
          <p:nvPr/>
        </p:nvCxnSpPr>
        <p:spPr>
          <a:xfrm>
            <a:off x="2699792" y="351205"/>
            <a:ext cx="0" cy="4085907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3" name="12 CuadroTexto"/>
          <p:cNvSpPr txBox="1"/>
          <p:nvPr/>
        </p:nvSpPr>
        <p:spPr>
          <a:xfrm>
            <a:off x="137674" y="965766"/>
            <a:ext cx="28652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solidFill>
                  <a:schemeClr val="accent2">
                    <a:lumMod val="75000"/>
                  </a:schemeClr>
                </a:solidFill>
                <a:latin typeface="Calibri Light" panose="020F0302020204030204" pitchFamily="34" charset="0"/>
              </a:rPr>
              <a:t>10.091</a:t>
            </a:r>
            <a:r>
              <a:rPr lang="es-ES" sz="2800" b="1" dirty="0" smtClean="0">
                <a:solidFill>
                  <a:schemeClr val="accent2">
                    <a:lumMod val="75000"/>
                  </a:schemeClr>
                </a:solidFill>
                <a:latin typeface="Calibri Light" panose="020F0302020204030204" pitchFamily="34" charset="0"/>
              </a:rPr>
              <a:t> </a:t>
            </a:r>
            <a:r>
              <a:rPr lang="es-ES" b="1" dirty="0" err="1" smtClean="0">
                <a:solidFill>
                  <a:schemeClr val="accent2">
                    <a:lumMod val="75000"/>
                  </a:schemeClr>
                </a:solidFill>
                <a:latin typeface="Calibri Light" panose="020F0302020204030204" pitchFamily="34" charset="0"/>
              </a:rPr>
              <a:t>Students</a:t>
            </a:r>
            <a:endParaRPr lang="es-ES" sz="2400" b="1" dirty="0">
              <a:solidFill>
                <a:schemeClr val="accent2">
                  <a:lumMod val="75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137674" y="1321604"/>
            <a:ext cx="28652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 smtClean="0">
                <a:solidFill>
                  <a:schemeClr val="accent2">
                    <a:lumMod val="75000"/>
                  </a:schemeClr>
                </a:solidFill>
                <a:latin typeface="Calibri Light" panose="020F0302020204030204" pitchFamily="34" charset="0"/>
              </a:rPr>
              <a:t>1.444</a:t>
            </a:r>
            <a:r>
              <a:rPr lang="es-ES" sz="2800" dirty="0" smtClean="0">
                <a:solidFill>
                  <a:schemeClr val="accent2">
                    <a:lumMod val="75000"/>
                  </a:schemeClr>
                </a:solidFill>
                <a:latin typeface="Calibri Light" panose="020F0302020204030204" pitchFamily="34" charset="0"/>
              </a:rPr>
              <a:t> </a:t>
            </a:r>
            <a:r>
              <a:rPr lang="es-ES" dirty="0" err="1" smtClean="0">
                <a:solidFill>
                  <a:schemeClr val="accent2">
                    <a:lumMod val="75000"/>
                  </a:schemeClr>
                </a:solidFill>
                <a:latin typeface="Calibri Light" panose="020F0302020204030204" pitchFamily="34" charset="0"/>
              </a:rPr>
              <a:t>Courses</a:t>
            </a:r>
            <a:endParaRPr lang="es-ES" sz="2400" dirty="0">
              <a:solidFill>
                <a:schemeClr val="accent2">
                  <a:lumMod val="75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2987824" y="313492"/>
            <a:ext cx="28652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solidFill>
                  <a:schemeClr val="accent2">
                    <a:lumMod val="75000"/>
                  </a:schemeClr>
                </a:solidFill>
                <a:latin typeface="Calibri Light" panose="020F0302020204030204" pitchFamily="34" charset="0"/>
              </a:rPr>
              <a:t>1.070</a:t>
            </a:r>
            <a:r>
              <a:rPr lang="es-ES" sz="2800" b="1" dirty="0" smtClean="0">
                <a:solidFill>
                  <a:schemeClr val="accent2">
                    <a:lumMod val="75000"/>
                  </a:schemeClr>
                </a:solidFill>
                <a:latin typeface="Calibri Light" panose="020F0302020204030204" pitchFamily="34" charset="0"/>
              </a:rPr>
              <a:t> </a:t>
            </a:r>
            <a:r>
              <a:rPr lang="es-ES" b="1" dirty="0" err="1" smtClean="0">
                <a:solidFill>
                  <a:schemeClr val="accent2">
                    <a:lumMod val="75000"/>
                  </a:schemeClr>
                </a:solidFill>
                <a:latin typeface="Calibri Light" panose="020F0302020204030204" pitchFamily="34" charset="0"/>
              </a:rPr>
              <a:t>Students</a:t>
            </a:r>
            <a:endParaRPr lang="es-ES" sz="2400" b="1" dirty="0">
              <a:solidFill>
                <a:schemeClr val="accent2">
                  <a:lumMod val="75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3188763" y="601524"/>
            <a:ext cx="28652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 smtClean="0">
                <a:solidFill>
                  <a:schemeClr val="accent2">
                    <a:lumMod val="75000"/>
                  </a:schemeClr>
                </a:solidFill>
                <a:latin typeface="Calibri Light" panose="020F0302020204030204" pitchFamily="34" charset="0"/>
              </a:rPr>
              <a:t>139</a:t>
            </a:r>
            <a:r>
              <a:rPr lang="es-ES" sz="2800" dirty="0" smtClean="0">
                <a:solidFill>
                  <a:schemeClr val="accent2">
                    <a:lumMod val="75000"/>
                  </a:schemeClr>
                </a:solidFill>
                <a:latin typeface="Calibri Light" panose="020F0302020204030204" pitchFamily="34" charset="0"/>
              </a:rPr>
              <a:t> </a:t>
            </a:r>
            <a:r>
              <a:rPr lang="es-ES" sz="1200" dirty="0" err="1" smtClean="0">
                <a:solidFill>
                  <a:schemeClr val="accent2">
                    <a:lumMod val="75000"/>
                  </a:schemeClr>
                </a:solidFill>
                <a:latin typeface="Calibri Light" panose="020F0302020204030204" pitchFamily="34" charset="0"/>
              </a:rPr>
              <a:t>different</a:t>
            </a:r>
            <a:r>
              <a:rPr lang="es-ES" sz="2000" dirty="0">
                <a:solidFill>
                  <a:schemeClr val="accent2">
                    <a:lumMod val="75000"/>
                  </a:schemeClr>
                </a:solidFill>
                <a:latin typeface="Calibri Light" panose="020F0302020204030204" pitchFamily="34" charset="0"/>
              </a:rPr>
              <a:t> </a:t>
            </a:r>
            <a:r>
              <a:rPr lang="es-ES" dirty="0" smtClean="0">
                <a:solidFill>
                  <a:schemeClr val="accent2">
                    <a:lumMod val="75000"/>
                  </a:schemeClr>
                </a:solidFill>
                <a:latin typeface="Calibri Light" panose="020F0302020204030204" pitchFamily="34" charset="0"/>
              </a:rPr>
              <a:t>diplomas</a:t>
            </a:r>
            <a:endParaRPr lang="es-ES" sz="2400" dirty="0">
              <a:solidFill>
                <a:schemeClr val="accent2">
                  <a:lumMod val="75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3347864" y="3253046"/>
            <a:ext cx="28652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solidFill>
                  <a:schemeClr val="accent2">
                    <a:lumMod val="75000"/>
                  </a:schemeClr>
                </a:solidFill>
                <a:latin typeface="Calibri Light" panose="020F0302020204030204" pitchFamily="34" charset="0"/>
              </a:rPr>
              <a:t>4.273</a:t>
            </a:r>
            <a:r>
              <a:rPr lang="es-ES" sz="2800" b="1" dirty="0" smtClean="0">
                <a:solidFill>
                  <a:schemeClr val="accent2">
                    <a:lumMod val="75000"/>
                  </a:schemeClr>
                </a:solidFill>
                <a:latin typeface="Calibri Light" panose="020F0302020204030204" pitchFamily="34" charset="0"/>
              </a:rPr>
              <a:t> </a:t>
            </a:r>
            <a:r>
              <a:rPr lang="es-ES" b="1" dirty="0" err="1" smtClean="0">
                <a:solidFill>
                  <a:schemeClr val="accent2">
                    <a:lumMod val="75000"/>
                  </a:schemeClr>
                </a:solidFill>
                <a:latin typeface="Calibri Light" panose="020F0302020204030204" pitchFamily="34" charset="0"/>
              </a:rPr>
              <a:t>Students</a:t>
            </a:r>
            <a:endParaRPr lang="es-ES" sz="2800" b="1" dirty="0">
              <a:solidFill>
                <a:schemeClr val="accent2">
                  <a:lumMod val="75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3491880" y="3553852"/>
            <a:ext cx="28652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 smtClean="0">
                <a:solidFill>
                  <a:schemeClr val="accent2">
                    <a:lumMod val="75000"/>
                  </a:schemeClr>
                </a:solidFill>
                <a:latin typeface="Calibri Light" panose="020F0302020204030204" pitchFamily="34" charset="0"/>
              </a:rPr>
              <a:t>177</a:t>
            </a:r>
            <a:r>
              <a:rPr lang="es-ES" sz="2800" dirty="0" smtClean="0">
                <a:solidFill>
                  <a:schemeClr val="accent2">
                    <a:lumMod val="75000"/>
                  </a:schemeClr>
                </a:solidFill>
                <a:latin typeface="Calibri Light" panose="020F0302020204030204" pitchFamily="34" charset="0"/>
              </a:rPr>
              <a:t> </a:t>
            </a:r>
            <a:r>
              <a:rPr lang="es-ES" sz="2000" dirty="0" smtClean="0">
                <a:solidFill>
                  <a:schemeClr val="accent2">
                    <a:lumMod val="75000"/>
                  </a:schemeClr>
                </a:solidFill>
                <a:latin typeface="Calibri Light" panose="020F0302020204030204" pitchFamily="34" charset="0"/>
              </a:rPr>
              <a:t>short</a:t>
            </a:r>
            <a:r>
              <a:rPr lang="es-ES" sz="2800" dirty="0" smtClean="0">
                <a:solidFill>
                  <a:schemeClr val="accent2">
                    <a:lumMod val="75000"/>
                  </a:schemeClr>
                </a:solidFill>
                <a:latin typeface="Calibri Light" panose="020F0302020204030204" pitchFamily="34" charset="0"/>
              </a:rPr>
              <a:t> </a:t>
            </a:r>
            <a:r>
              <a:rPr lang="es-ES" dirty="0" err="1" smtClean="0">
                <a:solidFill>
                  <a:schemeClr val="accent2">
                    <a:lumMod val="75000"/>
                  </a:schemeClr>
                </a:solidFill>
                <a:latin typeface="Calibri Light" panose="020F0302020204030204" pitchFamily="34" charset="0"/>
              </a:rPr>
              <a:t>courses</a:t>
            </a:r>
            <a:endParaRPr lang="es-ES" sz="2800" dirty="0">
              <a:solidFill>
                <a:schemeClr val="accent2">
                  <a:lumMod val="75000"/>
                </a:schemeClr>
              </a:solidFill>
              <a:latin typeface="Calibri Light" panose="020F0302020204030204" pitchFamily="34" charset="0"/>
            </a:endParaRPr>
          </a:p>
        </p:txBody>
      </p:sp>
      <p:cxnSp>
        <p:nvCxnSpPr>
          <p:cNvPr id="21" name="20 Conector recto"/>
          <p:cNvCxnSpPr/>
          <p:nvPr/>
        </p:nvCxnSpPr>
        <p:spPr>
          <a:xfrm>
            <a:off x="3198373" y="1716777"/>
            <a:ext cx="0" cy="3144994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3" name="22 CuadroTexto"/>
          <p:cNvSpPr txBox="1"/>
          <p:nvPr/>
        </p:nvSpPr>
        <p:spPr>
          <a:xfrm>
            <a:off x="3074917" y="1516722"/>
            <a:ext cx="28652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dirty="0" smtClean="0">
                <a:solidFill>
                  <a:schemeClr val="accent2">
                    <a:lumMod val="75000"/>
                  </a:schemeClr>
                </a:solidFill>
                <a:latin typeface="Calibri Light" panose="020F0302020204030204" pitchFamily="34" charset="0"/>
              </a:rPr>
              <a:t>CONGRESS:</a:t>
            </a:r>
            <a:endParaRPr lang="es-ES" sz="2800" dirty="0">
              <a:solidFill>
                <a:schemeClr val="accent2">
                  <a:lumMod val="75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24" name="23 CuadroTexto"/>
          <p:cNvSpPr txBox="1"/>
          <p:nvPr/>
        </p:nvSpPr>
        <p:spPr>
          <a:xfrm>
            <a:off x="3218933" y="1685846"/>
            <a:ext cx="28652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solidFill>
                  <a:schemeClr val="accent2">
                    <a:lumMod val="75000"/>
                  </a:schemeClr>
                </a:solidFill>
                <a:latin typeface="Calibri Light" panose="020F0302020204030204" pitchFamily="34" charset="0"/>
              </a:rPr>
              <a:t>3.672</a:t>
            </a:r>
            <a:r>
              <a:rPr lang="es-ES" sz="2800" b="1" dirty="0" smtClean="0">
                <a:solidFill>
                  <a:schemeClr val="accent2">
                    <a:lumMod val="75000"/>
                  </a:schemeClr>
                </a:solidFill>
                <a:latin typeface="Calibri Light" panose="020F0302020204030204" pitchFamily="34" charset="0"/>
              </a:rPr>
              <a:t> </a:t>
            </a:r>
            <a:r>
              <a:rPr lang="es-ES" b="1" dirty="0" err="1" smtClean="0">
                <a:solidFill>
                  <a:schemeClr val="accent2">
                    <a:lumMod val="75000"/>
                  </a:schemeClr>
                </a:solidFill>
                <a:latin typeface="Calibri Light" panose="020F0302020204030204" pitchFamily="34" charset="0"/>
              </a:rPr>
              <a:t>Participants</a:t>
            </a:r>
            <a:endParaRPr lang="es-ES" sz="2400" b="1" dirty="0">
              <a:solidFill>
                <a:schemeClr val="accent2">
                  <a:lumMod val="75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25" name="24 CuadroTexto"/>
          <p:cNvSpPr txBox="1"/>
          <p:nvPr/>
        </p:nvSpPr>
        <p:spPr>
          <a:xfrm>
            <a:off x="3002909" y="1969676"/>
            <a:ext cx="28652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 smtClean="0">
                <a:solidFill>
                  <a:schemeClr val="accent2">
                    <a:lumMod val="75000"/>
                  </a:schemeClr>
                </a:solidFill>
                <a:latin typeface="Calibri Light" panose="020F0302020204030204" pitchFamily="34" charset="0"/>
              </a:rPr>
              <a:t>    40</a:t>
            </a:r>
            <a:r>
              <a:rPr lang="es-ES" sz="2800" dirty="0" smtClean="0">
                <a:solidFill>
                  <a:schemeClr val="accent2">
                    <a:lumMod val="75000"/>
                  </a:schemeClr>
                </a:solidFill>
                <a:latin typeface="Calibri Light" panose="020F0302020204030204" pitchFamily="34" charset="0"/>
              </a:rPr>
              <a:t> </a:t>
            </a:r>
            <a:r>
              <a:rPr lang="es-ES" dirty="0" err="1" smtClean="0">
                <a:solidFill>
                  <a:schemeClr val="accent2">
                    <a:lumMod val="75000"/>
                  </a:schemeClr>
                </a:solidFill>
                <a:latin typeface="Calibri Light" panose="020F0302020204030204" pitchFamily="34" charset="0"/>
              </a:rPr>
              <a:t>Congresses</a:t>
            </a:r>
            <a:endParaRPr lang="es-ES" sz="2400" dirty="0">
              <a:solidFill>
                <a:schemeClr val="accent2">
                  <a:lumMod val="75000"/>
                </a:schemeClr>
              </a:solidFill>
              <a:latin typeface="Calibri Light" panose="020F0302020204030204" pitchFamily="34" charset="0"/>
            </a:endParaRPr>
          </a:p>
        </p:txBody>
      </p:sp>
      <p:cxnSp>
        <p:nvCxnSpPr>
          <p:cNvPr id="26" name="25 Conector recto"/>
          <p:cNvCxnSpPr/>
          <p:nvPr/>
        </p:nvCxnSpPr>
        <p:spPr>
          <a:xfrm>
            <a:off x="2699792" y="344309"/>
            <a:ext cx="720080" cy="0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8" name="27 Conector recto"/>
          <p:cNvCxnSpPr/>
          <p:nvPr/>
        </p:nvCxnSpPr>
        <p:spPr>
          <a:xfrm>
            <a:off x="3218933" y="1700808"/>
            <a:ext cx="632987" cy="0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1" name="30 CuadroTexto"/>
          <p:cNvSpPr txBox="1"/>
          <p:nvPr/>
        </p:nvSpPr>
        <p:spPr>
          <a:xfrm rot="355535">
            <a:off x="4666946" y="4863163"/>
            <a:ext cx="48245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>
                <a:latin typeface="Calibri Light" panose="020F0302020204030204" pitchFamily="34" charset="0"/>
              </a:rPr>
              <a:t>686 </a:t>
            </a:r>
            <a:r>
              <a:rPr lang="es-ES" sz="1400" dirty="0" err="1" smtClean="0">
                <a:latin typeface="Calibri Light" panose="020F0302020204030204" pitchFamily="34" charset="0"/>
              </a:rPr>
              <a:t>from</a:t>
            </a:r>
            <a:r>
              <a:rPr lang="es-ES" sz="1400" dirty="0" smtClean="0">
                <a:latin typeface="Calibri Light" panose="020F0302020204030204" pitchFamily="34" charset="0"/>
              </a:rPr>
              <a:t> UPV</a:t>
            </a:r>
            <a:endParaRPr lang="es-ES" sz="1400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</a:endParaRPr>
          </a:p>
          <a:p>
            <a:r>
              <a:rPr lang="es-ES" sz="2400" dirty="0">
                <a:latin typeface="Calibri Light" panose="020F0302020204030204" pitchFamily="34" charset="0"/>
              </a:rPr>
              <a:t>1.129 </a:t>
            </a:r>
            <a:r>
              <a:rPr lang="es-ES" sz="1600" dirty="0" err="1" smtClean="0">
                <a:latin typeface="Calibri Light" panose="020F0302020204030204" pitchFamily="34" charset="0"/>
              </a:rPr>
              <a:t>outside</a:t>
            </a:r>
            <a:endParaRPr lang="es-ES" sz="1600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</a:endParaRPr>
          </a:p>
          <a:p>
            <a:endParaRPr lang="es-ES" sz="2400" dirty="0" smtClean="0">
              <a:latin typeface="Calibri Light" panose="020F0302020204030204" pitchFamily="34" charset="0"/>
            </a:endParaRPr>
          </a:p>
        </p:txBody>
      </p:sp>
      <p:sp>
        <p:nvSpPr>
          <p:cNvPr id="32" name="31 CuadroTexto"/>
          <p:cNvSpPr txBox="1"/>
          <p:nvPr/>
        </p:nvSpPr>
        <p:spPr>
          <a:xfrm rot="375701">
            <a:off x="4620647" y="5505542"/>
            <a:ext cx="341355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>
                <a:latin typeface="Calibri Light" panose="020F0302020204030204" pitchFamily="34" charset="0"/>
              </a:rPr>
              <a:t>171 </a:t>
            </a:r>
            <a:r>
              <a:rPr lang="es-ES" b="1" dirty="0" smtClean="0">
                <a:solidFill>
                  <a:schemeClr val="accent2">
                    <a:lumMod val="50000"/>
                  </a:schemeClr>
                </a:solidFill>
                <a:latin typeface="Calibri Light" panose="020F0302020204030204" pitchFamily="34" charset="0"/>
              </a:rPr>
              <a:t>ADMINISTRATION AND</a:t>
            </a:r>
          </a:p>
          <a:p>
            <a:r>
              <a:rPr lang="es-ES" b="1" dirty="0" smtClean="0">
                <a:solidFill>
                  <a:schemeClr val="accent2">
                    <a:lumMod val="50000"/>
                  </a:schemeClr>
                </a:solidFill>
                <a:latin typeface="Calibri Light" panose="020F0302020204030204" pitchFamily="34" charset="0"/>
              </a:rPr>
              <a:t>         SERVICES STAFF</a:t>
            </a:r>
            <a:endParaRPr lang="es-ES" sz="2000" b="1" dirty="0">
              <a:solidFill>
                <a:schemeClr val="accent2">
                  <a:lumMod val="50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33" name="32 CuadroTexto"/>
          <p:cNvSpPr txBox="1"/>
          <p:nvPr/>
        </p:nvSpPr>
        <p:spPr>
          <a:xfrm rot="317317">
            <a:off x="4724187" y="4586598"/>
            <a:ext cx="48245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smtClean="0">
                <a:solidFill>
                  <a:schemeClr val="accent2">
                    <a:lumMod val="50000"/>
                  </a:schemeClr>
                </a:solidFill>
                <a:latin typeface="Calibri Light" panose="020F0302020204030204" pitchFamily="34" charset="0"/>
              </a:rPr>
              <a:t>TEACHING AND RESEARCH STAFF</a:t>
            </a:r>
            <a:endParaRPr lang="es-ES" sz="2400" b="1" dirty="0">
              <a:solidFill>
                <a:schemeClr val="accent2">
                  <a:lumMod val="50000"/>
                </a:schemeClr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6310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42847"/>
            <a:ext cx="9144000" cy="3915153"/>
          </a:xfrm>
          <a:prstGeom prst="rect">
            <a:avLst/>
          </a:prstGeom>
        </p:spPr>
      </p:pic>
      <p:sp>
        <p:nvSpPr>
          <p:cNvPr id="4" name="3 CuadroTexto"/>
          <p:cNvSpPr txBox="1"/>
          <p:nvPr/>
        </p:nvSpPr>
        <p:spPr>
          <a:xfrm rot="207165">
            <a:off x="5125718" y="5079473"/>
            <a:ext cx="40324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dirty="0" smtClean="0">
                <a:solidFill>
                  <a:schemeClr val="accent2">
                    <a:lumMod val="50000"/>
                  </a:schemeClr>
                </a:solidFill>
                <a:latin typeface="Calibri Light" panose="020F0302020204030204" pitchFamily="34" charset="0"/>
              </a:rPr>
              <a:t>STUDENT’S CLUB</a:t>
            </a:r>
            <a:endParaRPr lang="es-ES" sz="4800" dirty="0">
              <a:solidFill>
                <a:schemeClr val="accent2">
                  <a:lumMod val="50000"/>
                </a:schemeClr>
              </a:solidFill>
              <a:latin typeface="Calibri Light" panose="020F0302020204030204" pitchFamily="34" charset="0"/>
            </a:endParaRPr>
          </a:p>
        </p:txBody>
      </p:sp>
      <p:cxnSp>
        <p:nvCxnSpPr>
          <p:cNvPr id="5" name="4 Conector recto"/>
          <p:cNvCxnSpPr/>
          <p:nvPr/>
        </p:nvCxnSpPr>
        <p:spPr>
          <a:xfrm>
            <a:off x="3922034" y="548680"/>
            <a:ext cx="0" cy="3110189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" name="5 Conector recto"/>
          <p:cNvCxnSpPr/>
          <p:nvPr/>
        </p:nvCxnSpPr>
        <p:spPr>
          <a:xfrm>
            <a:off x="4860032" y="1556792"/>
            <a:ext cx="0" cy="3744416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" name="6 Conector recto"/>
          <p:cNvCxnSpPr/>
          <p:nvPr/>
        </p:nvCxnSpPr>
        <p:spPr>
          <a:xfrm>
            <a:off x="2555776" y="2564904"/>
            <a:ext cx="0" cy="1933037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7 CuadroTexto"/>
          <p:cNvSpPr txBox="1"/>
          <p:nvPr/>
        </p:nvSpPr>
        <p:spPr>
          <a:xfrm>
            <a:off x="1058693" y="2164794"/>
            <a:ext cx="28652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dirty="0" err="1" smtClean="0">
                <a:solidFill>
                  <a:schemeClr val="accent2">
                    <a:lumMod val="75000"/>
                  </a:schemeClr>
                </a:solidFill>
                <a:latin typeface="Calibri Light" panose="020F0302020204030204" pitchFamily="34" charset="0"/>
              </a:rPr>
              <a:t>studio</a:t>
            </a:r>
            <a:r>
              <a:rPr lang="es-ES" sz="2000" dirty="0" smtClean="0">
                <a:solidFill>
                  <a:schemeClr val="accent2">
                    <a:lumMod val="75000"/>
                  </a:schemeClr>
                </a:solidFill>
                <a:latin typeface="Calibri Light" panose="020F0302020204030204" pitchFamily="34" charset="0"/>
              </a:rPr>
              <a:t> </a:t>
            </a:r>
            <a:r>
              <a:rPr lang="es-ES" sz="2000" dirty="0" err="1" smtClean="0">
                <a:solidFill>
                  <a:schemeClr val="accent2">
                    <a:lumMod val="75000"/>
                  </a:schemeClr>
                </a:solidFill>
                <a:latin typeface="Calibri Light" panose="020F0302020204030204" pitchFamily="34" charset="0"/>
              </a:rPr>
              <a:t>room</a:t>
            </a:r>
            <a:endParaRPr lang="es-ES" sz="2800" dirty="0">
              <a:solidFill>
                <a:schemeClr val="accent2">
                  <a:lumMod val="75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4152248" y="1084674"/>
            <a:ext cx="19116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dirty="0" err="1" smtClean="0">
                <a:solidFill>
                  <a:schemeClr val="accent2">
                    <a:lumMod val="75000"/>
                  </a:schemeClr>
                </a:solidFill>
                <a:latin typeface="Calibri Light" panose="020F0302020204030204" pitchFamily="34" charset="0"/>
              </a:rPr>
              <a:t>leisure</a:t>
            </a:r>
            <a:endParaRPr lang="es-ES" sz="2800" dirty="0">
              <a:solidFill>
                <a:schemeClr val="accent2">
                  <a:lumMod val="75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2483768" y="260648"/>
            <a:ext cx="28652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dirty="0" err="1" smtClean="0">
                <a:solidFill>
                  <a:schemeClr val="accent2">
                    <a:lumMod val="75000"/>
                  </a:schemeClr>
                </a:solidFill>
                <a:latin typeface="Calibri Light" panose="020F0302020204030204" pitchFamily="34" charset="0"/>
              </a:rPr>
              <a:t>conferences</a:t>
            </a:r>
            <a:endParaRPr lang="es-ES" sz="2800" dirty="0">
              <a:solidFill>
                <a:schemeClr val="accent2">
                  <a:lumMod val="75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323528" y="827420"/>
            <a:ext cx="2776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>
                <a:solidFill>
                  <a:schemeClr val="accent2">
                    <a:lumMod val="75000"/>
                  </a:schemeClr>
                </a:solidFill>
                <a:latin typeface="Calibri Light" panose="020F0302020204030204" pitchFamily="34" charset="0"/>
              </a:rPr>
              <a:t>b</a:t>
            </a:r>
            <a:r>
              <a:rPr lang="es-ES" dirty="0" err="1" smtClean="0">
                <a:solidFill>
                  <a:schemeClr val="accent2">
                    <a:lumMod val="75000"/>
                  </a:schemeClr>
                </a:solidFill>
                <a:latin typeface="Calibri Light" panose="020F0302020204030204" pitchFamily="34" charset="0"/>
              </a:rPr>
              <a:t>icycle</a:t>
            </a:r>
            <a:r>
              <a:rPr lang="es-ES" dirty="0" smtClean="0">
                <a:solidFill>
                  <a:schemeClr val="accent2">
                    <a:lumMod val="75000"/>
                  </a:schemeClr>
                </a:solidFill>
                <a:latin typeface="Calibri Light" panose="020F0302020204030204" pitchFamily="34" charset="0"/>
              </a:rPr>
              <a:t> </a:t>
            </a:r>
            <a:r>
              <a:rPr lang="es-ES" dirty="0" err="1">
                <a:solidFill>
                  <a:schemeClr val="accent2">
                    <a:lumMod val="75000"/>
                  </a:schemeClr>
                </a:solidFill>
                <a:latin typeface="Calibri Light" panose="020F0302020204030204" pitchFamily="34" charset="0"/>
              </a:rPr>
              <a:t>r</a:t>
            </a:r>
            <a:r>
              <a:rPr lang="es-ES" dirty="0" err="1" smtClean="0">
                <a:solidFill>
                  <a:schemeClr val="accent2">
                    <a:lumMod val="75000"/>
                  </a:schemeClr>
                </a:solidFill>
                <a:latin typeface="Calibri Light" panose="020F0302020204030204" pitchFamily="34" charset="0"/>
              </a:rPr>
              <a:t>ental</a:t>
            </a:r>
            <a:r>
              <a:rPr lang="es-ES" dirty="0" smtClean="0">
                <a:solidFill>
                  <a:schemeClr val="accent2">
                    <a:lumMod val="75000"/>
                  </a:schemeClr>
                </a:solidFill>
                <a:latin typeface="Calibri Light" panose="020F0302020204030204" pitchFamily="34" charset="0"/>
              </a:rPr>
              <a:t> </a:t>
            </a:r>
            <a:r>
              <a:rPr lang="es-ES" dirty="0" err="1">
                <a:solidFill>
                  <a:schemeClr val="accent2">
                    <a:lumMod val="75000"/>
                  </a:schemeClr>
                </a:solidFill>
                <a:latin typeface="Calibri Light" panose="020F0302020204030204" pitchFamily="34" charset="0"/>
              </a:rPr>
              <a:t>s</a:t>
            </a:r>
            <a:r>
              <a:rPr lang="es-ES" dirty="0" err="1" smtClean="0">
                <a:solidFill>
                  <a:schemeClr val="accent2">
                    <a:lumMod val="75000"/>
                  </a:schemeClr>
                </a:solidFill>
                <a:latin typeface="Calibri Light" panose="020F0302020204030204" pitchFamily="34" charset="0"/>
              </a:rPr>
              <a:t>ervice</a:t>
            </a:r>
            <a:endParaRPr lang="es-ES" dirty="0">
              <a:solidFill>
                <a:schemeClr val="accent2">
                  <a:lumMod val="75000"/>
                </a:schemeClr>
              </a:solidFill>
              <a:latin typeface="Calibri Light" panose="020F0302020204030204" pitchFamily="34" charset="0"/>
            </a:endParaRPr>
          </a:p>
        </p:txBody>
      </p:sp>
      <p:cxnSp>
        <p:nvCxnSpPr>
          <p:cNvPr id="11" name="10 Conector recto"/>
          <p:cNvCxnSpPr/>
          <p:nvPr/>
        </p:nvCxnSpPr>
        <p:spPr>
          <a:xfrm>
            <a:off x="539552" y="1268760"/>
            <a:ext cx="0" cy="4514663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4" name="13 CuadroTexto"/>
          <p:cNvSpPr txBox="1"/>
          <p:nvPr/>
        </p:nvSpPr>
        <p:spPr>
          <a:xfrm>
            <a:off x="5652120" y="1183972"/>
            <a:ext cx="4392488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libri Light" panose="020F0302020204030204" pitchFamily="34" charset="0"/>
              </a:rPr>
              <a:t>lounge</a:t>
            </a:r>
            <a:endParaRPr lang="es-ES" dirty="0">
              <a:solidFill>
                <a:schemeClr val="accent2">
                  <a:lumMod val="60000"/>
                  <a:lumOff val="40000"/>
                </a:schemeClr>
              </a:solidFill>
              <a:latin typeface="Calibri Light" panose="020F03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libri Light" panose="020F0302020204030204" pitchFamily="34" charset="0"/>
              </a:rPr>
              <a:t>Tv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libri Light" panose="020F0302020204030204" pitchFamily="34" charset="0"/>
              </a:rPr>
              <a:t>Vending</a:t>
            </a:r>
            <a:r>
              <a:rPr lang="es-ES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libri Light" panose="020F0302020204030204" pitchFamily="34" charset="0"/>
              </a:rPr>
              <a:t> machines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libri Light" panose="020F0302020204030204" pitchFamily="34" charset="0"/>
              </a:rPr>
              <a:t>Board</a:t>
            </a:r>
            <a:r>
              <a:rPr lang="es-ES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libri Light" panose="020F0302020204030204" pitchFamily="34" charset="0"/>
              </a:rPr>
              <a:t> </a:t>
            </a:r>
            <a:r>
              <a:rPr lang="es-ES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libri Light" panose="020F0302020204030204" pitchFamily="34" charset="0"/>
              </a:rPr>
              <a:t>games</a:t>
            </a:r>
            <a:endParaRPr lang="es-ES" dirty="0" smtClean="0">
              <a:solidFill>
                <a:schemeClr val="accent2">
                  <a:lumMod val="60000"/>
                  <a:lumOff val="40000"/>
                </a:schemeClr>
              </a:solidFill>
              <a:latin typeface="Calibri Light" panose="020F03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libri Light" panose="020F0302020204030204" pitchFamily="34" charset="0"/>
              </a:rPr>
              <a:t>Billiard</a:t>
            </a:r>
            <a:r>
              <a:rPr lang="es-ES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libri Light" panose="020F0302020204030204" pitchFamily="34" charset="0"/>
              </a:rPr>
              <a:t> </a:t>
            </a:r>
            <a:r>
              <a:rPr lang="es-ES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libri Light" panose="020F0302020204030204" pitchFamily="34" charset="0"/>
              </a:rPr>
              <a:t>tables</a:t>
            </a:r>
            <a:endParaRPr lang="es-ES" dirty="0" smtClean="0">
              <a:solidFill>
                <a:schemeClr val="accent2">
                  <a:lumMod val="60000"/>
                  <a:lumOff val="40000"/>
                </a:schemeClr>
              </a:solidFill>
              <a:latin typeface="Calibri Light" panose="020F03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libri Light" panose="020F0302020204030204" pitchFamily="34" charset="0"/>
              </a:rPr>
              <a:t>Football</a:t>
            </a:r>
            <a:r>
              <a:rPr lang="es-ES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libri Light" panose="020F0302020204030204" pitchFamily="34" charset="0"/>
              </a:rPr>
              <a:t> </a:t>
            </a:r>
            <a:r>
              <a:rPr lang="es-ES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libri Light" panose="020F0302020204030204" pitchFamily="34" charset="0"/>
              </a:rPr>
              <a:t>table</a:t>
            </a:r>
            <a:endParaRPr lang="es-ES" dirty="0" smtClean="0">
              <a:solidFill>
                <a:schemeClr val="accent2">
                  <a:lumMod val="60000"/>
                  <a:lumOff val="40000"/>
                </a:schemeClr>
              </a:solidFill>
              <a:latin typeface="Calibri Light" panose="020F03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libri Light" panose="020F0302020204030204" pitchFamily="34" charset="0"/>
              </a:rPr>
              <a:t>Computers</a:t>
            </a:r>
            <a:endParaRPr lang="es-ES" dirty="0" smtClean="0">
              <a:solidFill>
                <a:schemeClr val="accent2">
                  <a:lumMod val="60000"/>
                  <a:lumOff val="40000"/>
                </a:schemeClr>
              </a:solidFill>
              <a:latin typeface="Calibri Light" panose="020F03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libri Light" panose="020F0302020204030204" pitchFamily="34" charset="0"/>
              </a:rPr>
              <a:t>Photocopier</a:t>
            </a:r>
            <a:endParaRPr lang="es-ES" dirty="0" smtClean="0">
              <a:solidFill>
                <a:schemeClr val="accent2">
                  <a:lumMod val="60000"/>
                  <a:lumOff val="40000"/>
                </a:schemeClr>
              </a:solidFill>
              <a:latin typeface="Calibri Light" panose="020F03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libri Light" panose="020F0302020204030204" pitchFamily="34" charset="0"/>
              </a:rPr>
              <a:t>printer</a:t>
            </a:r>
            <a:endParaRPr lang="es-ES" dirty="0" smtClean="0">
              <a:solidFill>
                <a:schemeClr val="accent2">
                  <a:lumMod val="60000"/>
                  <a:lumOff val="40000"/>
                </a:schemeClr>
              </a:solidFill>
              <a:latin typeface="Calibri Light" panose="020F0302020204030204" pitchFamily="34" charset="0"/>
            </a:endParaRPr>
          </a:p>
          <a:p>
            <a:pPr algn="ctr"/>
            <a:endParaRPr lang="es-ES" sz="2000" dirty="0" smtClean="0">
              <a:solidFill>
                <a:schemeClr val="accent2">
                  <a:lumMod val="75000"/>
                </a:schemeClr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3086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 rot="868988">
            <a:off x="876298" y="2146845"/>
            <a:ext cx="25051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dirty="0" smtClean="0">
                <a:solidFill>
                  <a:schemeClr val="accent2">
                    <a:lumMod val="50000"/>
                  </a:schemeClr>
                </a:solidFill>
                <a:latin typeface="Calibri Light" panose="020F0302020204030204" pitchFamily="34" charset="0"/>
              </a:rPr>
              <a:t>CULTURE</a:t>
            </a:r>
            <a:endParaRPr lang="es-ES" sz="4800" dirty="0">
              <a:solidFill>
                <a:schemeClr val="accent2">
                  <a:lumMod val="50000"/>
                </a:schemeClr>
              </a:solidFill>
              <a:latin typeface="Calibri Light" panose="020F0302020204030204" pitchFamily="34" charset="0"/>
            </a:endParaRPr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12" y="2924944"/>
            <a:ext cx="5328084" cy="3552056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402273"/>
            <a:ext cx="3240360" cy="3170743"/>
          </a:xfrm>
          <a:prstGeom prst="rect">
            <a:avLst/>
          </a:prstGeom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362" y="3933056"/>
            <a:ext cx="2467744" cy="2467744"/>
          </a:xfrm>
          <a:prstGeom prst="rect">
            <a:avLst/>
          </a:prstGeom>
        </p:spPr>
      </p:pic>
      <p:cxnSp>
        <p:nvCxnSpPr>
          <p:cNvPr id="9" name="8 Conector recto"/>
          <p:cNvCxnSpPr/>
          <p:nvPr/>
        </p:nvCxnSpPr>
        <p:spPr>
          <a:xfrm>
            <a:off x="4644008" y="3573016"/>
            <a:ext cx="0" cy="1368152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2" name="11 CuadroTexto"/>
          <p:cNvSpPr txBox="1"/>
          <p:nvPr/>
        </p:nvSpPr>
        <p:spPr>
          <a:xfrm>
            <a:off x="4572000" y="4643844"/>
            <a:ext cx="33692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latin typeface="Calibri Light" panose="020F0302020204030204" pitchFamily="34" charset="0"/>
              </a:rPr>
              <a:t>Culture </a:t>
            </a:r>
            <a:r>
              <a:rPr lang="es-ES" dirty="0" err="1" smtClean="0">
                <a:latin typeface="Calibri Light" panose="020F0302020204030204" pitchFamily="34" charset="0"/>
              </a:rPr>
              <a:t>events</a:t>
            </a:r>
            <a:endParaRPr lang="es-ES" dirty="0">
              <a:latin typeface="Calibri Light" panose="020F0302020204030204" pitchFamily="34" charset="0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4083029" y="5795972"/>
            <a:ext cx="33692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>
                <a:latin typeface="Calibri Light" panose="020F0302020204030204" pitchFamily="34" charset="0"/>
              </a:rPr>
              <a:t>Exhibitions</a:t>
            </a:r>
            <a:endParaRPr lang="es-ES" dirty="0">
              <a:latin typeface="Calibri Light" panose="020F0302020204030204" pitchFamily="34" charset="0"/>
            </a:endParaRPr>
          </a:p>
        </p:txBody>
      </p:sp>
      <p:cxnSp>
        <p:nvCxnSpPr>
          <p:cNvPr id="14" name="13 Conector recto"/>
          <p:cNvCxnSpPr/>
          <p:nvPr/>
        </p:nvCxnSpPr>
        <p:spPr>
          <a:xfrm>
            <a:off x="2483768" y="6165304"/>
            <a:ext cx="2799978" cy="0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" name="16 Conector recto"/>
          <p:cNvCxnSpPr/>
          <p:nvPr/>
        </p:nvCxnSpPr>
        <p:spPr>
          <a:xfrm>
            <a:off x="7164288" y="1700808"/>
            <a:ext cx="0" cy="2345812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18 CuadroTexto"/>
          <p:cNvSpPr txBox="1"/>
          <p:nvPr/>
        </p:nvSpPr>
        <p:spPr>
          <a:xfrm>
            <a:off x="7164288" y="1556792"/>
            <a:ext cx="33692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>
                <a:latin typeface="Calibri Light" panose="020F0302020204030204" pitchFamily="34" charset="0"/>
              </a:rPr>
              <a:t>Sculptures</a:t>
            </a:r>
            <a:endParaRPr lang="es-ES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4648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627784" y="1916832"/>
            <a:ext cx="40324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 smtClean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CAFÉ</a:t>
            </a:r>
            <a:endParaRPr lang="es-ES" sz="4000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</a:endParaRP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137" y="2040496"/>
            <a:ext cx="895003" cy="917952"/>
          </a:xfrm>
          <a:prstGeom prst="rect">
            <a:avLst/>
          </a:prstGeom>
        </p:spPr>
      </p:pic>
      <p:pic>
        <p:nvPicPr>
          <p:cNvPr id="3" name="2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368" y="3429000"/>
            <a:ext cx="1246541" cy="1224136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837" y="456320"/>
            <a:ext cx="1207605" cy="1207605"/>
          </a:xfrm>
          <a:prstGeom prst="rect">
            <a:avLst/>
          </a:prstGeom>
        </p:spPr>
      </p:pic>
      <p:sp>
        <p:nvSpPr>
          <p:cNvPr id="6" name="5 Rectángulo redondeado"/>
          <p:cNvSpPr/>
          <p:nvPr/>
        </p:nvSpPr>
        <p:spPr>
          <a:xfrm>
            <a:off x="683568" y="456320"/>
            <a:ext cx="1609442" cy="1207605"/>
          </a:xfrm>
          <a:prstGeom prst="round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Rectángulo redondeado"/>
          <p:cNvSpPr/>
          <p:nvPr/>
        </p:nvSpPr>
        <p:spPr>
          <a:xfrm>
            <a:off x="702918" y="1913011"/>
            <a:ext cx="1609442" cy="1207605"/>
          </a:xfrm>
          <a:prstGeom prst="round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Rectángulo redondeado"/>
          <p:cNvSpPr/>
          <p:nvPr/>
        </p:nvSpPr>
        <p:spPr>
          <a:xfrm>
            <a:off x="702918" y="3408648"/>
            <a:ext cx="1609442" cy="1207605"/>
          </a:xfrm>
          <a:prstGeom prst="round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8 Rectángulo redondeado"/>
          <p:cNvSpPr/>
          <p:nvPr/>
        </p:nvSpPr>
        <p:spPr>
          <a:xfrm>
            <a:off x="709928" y="4890503"/>
            <a:ext cx="1609442" cy="1207605"/>
          </a:xfrm>
          <a:prstGeom prst="round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" name="9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649" y="5069217"/>
            <a:ext cx="808055" cy="808055"/>
          </a:xfrm>
          <a:prstGeom prst="rect">
            <a:avLst/>
          </a:prstGeom>
        </p:spPr>
      </p:pic>
      <p:sp>
        <p:nvSpPr>
          <p:cNvPr id="11" name="10 CuadroTexto"/>
          <p:cNvSpPr txBox="1"/>
          <p:nvPr/>
        </p:nvSpPr>
        <p:spPr>
          <a:xfrm>
            <a:off x="4788024" y="5457418"/>
            <a:ext cx="40324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dirty="0" smtClean="0">
                <a:latin typeface="Calibri Light" panose="020F0302020204030204" pitchFamily="34" charset="0"/>
              </a:rPr>
              <a:t>OTHER FACILITIES</a:t>
            </a:r>
            <a:endParaRPr lang="es-ES" sz="4800" dirty="0">
              <a:latin typeface="Calibri Light" panose="020F0302020204030204" pitchFamily="34" charset="0"/>
            </a:endParaRPr>
          </a:p>
        </p:txBody>
      </p:sp>
      <p:sp>
        <p:nvSpPr>
          <p:cNvPr id="13" name="12 CuadroTexto"/>
          <p:cNvSpPr txBox="1"/>
          <p:nvPr/>
        </p:nvSpPr>
        <p:spPr>
          <a:xfrm rot="156259">
            <a:off x="2700911" y="5392520"/>
            <a:ext cx="40324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 smtClean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SHOPS</a:t>
            </a:r>
            <a:endParaRPr lang="es-ES" sz="4000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14" name="13 CuadroTexto"/>
          <p:cNvSpPr txBox="1"/>
          <p:nvPr/>
        </p:nvSpPr>
        <p:spPr>
          <a:xfrm rot="156259">
            <a:off x="2691385" y="4172103"/>
            <a:ext cx="40324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HAIRDRESSER</a:t>
            </a:r>
            <a:endParaRPr lang="es-ES" sz="3200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15" name="14 CuadroTexto"/>
          <p:cNvSpPr txBox="1"/>
          <p:nvPr/>
        </p:nvSpPr>
        <p:spPr>
          <a:xfrm rot="156259">
            <a:off x="2561460" y="1120437"/>
            <a:ext cx="40324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ACCOMMODATION</a:t>
            </a:r>
            <a:endParaRPr lang="es-ES" sz="2800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16" name="15 CuadroTexto"/>
          <p:cNvSpPr txBox="1"/>
          <p:nvPr/>
        </p:nvSpPr>
        <p:spPr>
          <a:xfrm rot="260682">
            <a:off x="2611454" y="2743247"/>
            <a:ext cx="40324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RESTAURANT</a:t>
            </a:r>
            <a:endParaRPr lang="es-ES" sz="3200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2662266" y="3445933"/>
            <a:ext cx="40324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HEALTH CENTER</a:t>
            </a:r>
            <a:endParaRPr lang="es-ES" sz="3600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18" name="17 CuadroTexto"/>
          <p:cNvSpPr txBox="1"/>
          <p:nvPr/>
        </p:nvSpPr>
        <p:spPr>
          <a:xfrm rot="156259">
            <a:off x="2713112" y="4903083"/>
            <a:ext cx="40324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BANK OFFICE </a:t>
            </a:r>
            <a:r>
              <a:rPr lang="es-ES" sz="1200" dirty="0" smtClean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AND</a:t>
            </a:r>
            <a:r>
              <a:rPr lang="es-ES" sz="2000" dirty="0" smtClean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 ATM</a:t>
            </a:r>
            <a:r>
              <a:rPr lang="es-ES" sz="1600" dirty="0" smtClean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S</a:t>
            </a:r>
            <a:endParaRPr lang="es-ES" sz="2000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6772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10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" y="425196"/>
            <a:ext cx="8046720" cy="6007608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1331640" y="4099719"/>
            <a:ext cx="66967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dirty="0" smtClean="0">
                <a:latin typeface="Calibri Light" panose="020F0302020204030204" pitchFamily="34" charset="0"/>
              </a:rPr>
              <a:t>13  SCHOOLS  </a:t>
            </a:r>
            <a:r>
              <a:rPr lang="es-ES" sz="2000" dirty="0" smtClean="0">
                <a:latin typeface="Calibri Light" panose="020F0302020204030204" pitchFamily="34" charset="0"/>
              </a:rPr>
              <a:t>AND</a:t>
            </a:r>
            <a:r>
              <a:rPr lang="es-ES" sz="4400" dirty="0" smtClean="0">
                <a:latin typeface="Calibri Light" panose="020F0302020204030204" pitchFamily="34" charset="0"/>
              </a:rPr>
              <a:t> FACULTIES</a:t>
            </a:r>
            <a:endParaRPr lang="es-ES" sz="4400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4167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10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" y="425196"/>
            <a:ext cx="8046720" cy="6007608"/>
          </a:xfrm>
          <a:prstGeom prst="rect">
            <a:avLst/>
          </a:prstGeom>
        </p:spPr>
      </p:pic>
      <p:sp>
        <p:nvSpPr>
          <p:cNvPr id="4" name="3 Rectángulo"/>
          <p:cNvSpPr/>
          <p:nvPr/>
        </p:nvSpPr>
        <p:spPr>
          <a:xfrm>
            <a:off x="395536" y="337011"/>
            <a:ext cx="8352928" cy="4100101"/>
          </a:xfrm>
          <a:prstGeom prst="rect">
            <a:avLst/>
          </a:prstGeom>
          <a:noFill/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Rectángulo"/>
          <p:cNvSpPr/>
          <p:nvPr/>
        </p:nvSpPr>
        <p:spPr>
          <a:xfrm>
            <a:off x="1331640" y="4653136"/>
            <a:ext cx="2880320" cy="2056582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Rectángulo"/>
          <p:cNvSpPr/>
          <p:nvPr/>
        </p:nvSpPr>
        <p:spPr>
          <a:xfrm>
            <a:off x="5652120" y="4509120"/>
            <a:ext cx="2016224" cy="1828518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8 CuadroTexto"/>
          <p:cNvSpPr txBox="1"/>
          <p:nvPr/>
        </p:nvSpPr>
        <p:spPr>
          <a:xfrm>
            <a:off x="1979712" y="6340386"/>
            <a:ext cx="33692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latin typeface="Calibri Light" panose="020F0302020204030204" pitchFamily="34" charset="0"/>
              </a:rPr>
              <a:t>CAMPUS GANDIA</a:t>
            </a:r>
            <a:endParaRPr lang="es-ES" dirty="0">
              <a:latin typeface="Calibri Light" panose="020F0302020204030204" pitchFamily="34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5811221" y="5968306"/>
            <a:ext cx="33692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latin typeface="Calibri Light" panose="020F0302020204030204" pitchFamily="34" charset="0"/>
              </a:rPr>
              <a:t>CAMPUS ALCOY</a:t>
            </a:r>
            <a:endParaRPr lang="es-ES" dirty="0">
              <a:latin typeface="Calibri Light" panose="020F0302020204030204" pitchFamily="34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2786885" y="4139788"/>
            <a:ext cx="33692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latin typeface="Calibri Light" panose="020F0302020204030204" pitchFamily="34" charset="0"/>
              </a:rPr>
              <a:t>CAMPUS VERA</a:t>
            </a:r>
            <a:endParaRPr lang="es-ES" dirty="0">
              <a:latin typeface="Calibri Light" panose="020F0302020204030204" pitchFamily="34" charset="0"/>
            </a:endParaRPr>
          </a:p>
        </p:txBody>
      </p:sp>
      <p:sp>
        <p:nvSpPr>
          <p:cNvPr id="2" name="1 Elipse"/>
          <p:cNvSpPr/>
          <p:nvPr/>
        </p:nvSpPr>
        <p:spPr>
          <a:xfrm>
            <a:off x="3563888" y="2204864"/>
            <a:ext cx="1840930" cy="1840930"/>
          </a:xfrm>
          <a:prstGeom prst="ellipse">
            <a:avLst/>
          </a:prstGeom>
          <a:noFill/>
          <a:ln w="57150">
            <a:solidFill>
              <a:schemeClr val="accent3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12 Elipse"/>
          <p:cNvSpPr/>
          <p:nvPr/>
        </p:nvSpPr>
        <p:spPr>
          <a:xfrm>
            <a:off x="2777108" y="1401329"/>
            <a:ext cx="3448000" cy="3448000"/>
          </a:xfrm>
          <a:prstGeom prst="ellipse">
            <a:avLst/>
          </a:prstGeom>
          <a:noFill/>
          <a:ln w="28575">
            <a:solidFill>
              <a:schemeClr val="accent3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13 Elipse"/>
          <p:cNvSpPr/>
          <p:nvPr/>
        </p:nvSpPr>
        <p:spPr>
          <a:xfrm>
            <a:off x="3260771" y="1901747"/>
            <a:ext cx="2463357" cy="2463357"/>
          </a:xfrm>
          <a:prstGeom prst="ellipse">
            <a:avLst/>
          </a:prstGeom>
          <a:noFill/>
          <a:ln w="12700">
            <a:solidFill>
              <a:schemeClr val="accent3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6390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8528" y="2109968"/>
            <a:ext cx="1877568" cy="2039112"/>
          </a:xfrm>
          <a:prstGeom prst="rect">
            <a:avLst/>
          </a:prstGeom>
        </p:spPr>
      </p:pic>
      <p:sp>
        <p:nvSpPr>
          <p:cNvPr id="4" name="3 CuadroTexto"/>
          <p:cNvSpPr txBox="1"/>
          <p:nvPr/>
        </p:nvSpPr>
        <p:spPr>
          <a:xfrm>
            <a:off x="683568" y="4797152"/>
            <a:ext cx="60486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Calibri Light" panose="020F0302020204030204" pitchFamily="34" charset="0"/>
              </a:rPr>
              <a:t>Bachelor</a:t>
            </a:r>
            <a:r>
              <a:rPr lang="en-US" dirty="0">
                <a:latin typeface="Calibri Light" panose="020F0302020204030204" pitchFamily="34" charset="0"/>
              </a:rPr>
              <a:t>'s Degree in Biotechnology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Calibri Light" panose="020F0302020204030204" pitchFamily="34" charset="0"/>
              </a:rPr>
              <a:t>Bachelor</a:t>
            </a:r>
            <a:r>
              <a:rPr lang="en-US" dirty="0">
                <a:latin typeface="Calibri Light" panose="020F0302020204030204" pitchFamily="34" charset="0"/>
              </a:rPr>
              <a:t>'s Degree in Food Science and Technology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Calibri Light" panose="020F0302020204030204" pitchFamily="34" charset="0"/>
              </a:rPr>
              <a:t>Bachelor</a:t>
            </a:r>
            <a:r>
              <a:rPr lang="en-US" dirty="0">
                <a:latin typeface="Calibri Light" panose="020F0302020204030204" pitchFamily="34" charset="0"/>
              </a:rPr>
              <a:t>'s Degree in Forest and Environmental Engineering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Calibri Light" panose="020F0302020204030204" pitchFamily="34" charset="0"/>
              </a:rPr>
              <a:t>Bachelor</a:t>
            </a:r>
            <a:r>
              <a:rPr lang="en-US" dirty="0">
                <a:latin typeface="Calibri Light" panose="020F0302020204030204" pitchFamily="34" charset="0"/>
              </a:rPr>
              <a:t>'s Degree in Rural and </a:t>
            </a:r>
            <a:r>
              <a:rPr lang="en-US" dirty="0" err="1">
                <a:latin typeface="Calibri Light" panose="020F0302020204030204" pitchFamily="34" charset="0"/>
              </a:rPr>
              <a:t>Agrifood</a:t>
            </a:r>
            <a:r>
              <a:rPr lang="en-US" dirty="0">
                <a:latin typeface="Calibri Light" panose="020F0302020204030204" pitchFamily="34" charset="0"/>
              </a:rPr>
              <a:t> Engineering</a:t>
            </a:r>
            <a:endParaRPr lang="es-ES" dirty="0">
              <a:latin typeface="Calibri Light" panose="020F0302020204030204" pitchFamily="34" charset="0"/>
            </a:endParaRPr>
          </a:p>
        </p:txBody>
      </p:sp>
      <p:cxnSp>
        <p:nvCxnSpPr>
          <p:cNvPr id="5" name="4 Conector recto"/>
          <p:cNvCxnSpPr/>
          <p:nvPr/>
        </p:nvCxnSpPr>
        <p:spPr>
          <a:xfrm>
            <a:off x="971600" y="3140968"/>
            <a:ext cx="2592288" cy="0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" name="6 Conector recto"/>
          <p:cNvCxnSpPr/>
          <p:nvPr/>
        </p:nvCxnSpPr>
        <p:spPr>
          <a:xfrm>
            <a:off x="985688" y="3140968"/>
            <a:ext cx="0" cy="2736304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7 Elipse"/>
          <p:cNvSpPr/>
          <p:nvPr/>
        </p:nvSpPr>
        <p:spPr>
          <a:xfrm>
            <a:off x="3563888" y="2204864"/>
            <a:ext cx="1840930" cy="1840930"/>
          </a:xfrm>
          <a:prstGeom prst="ellipse">
            <a:avLst/>
          </a:prstGeom>
          <a:noFill/>
          <a:ln w="57150">
            <a:solidFill>
              <a:schemeClr val="accent3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8 Elipse"/>
          <p:cNvSpPr/>
          <p:nvPr/>
        </p:nvSpPr>
        <p:spPr>
          <a:xfrm>
            <a:off x="2777108" y="1401329"/>
            <a:ext cx="3448000" cy="3448000"/>
          </a:xfrm>
          <a:prstGeom prst="ellipse">
            <a:avLst/>
          </a:prstGeom>
          <a:noFill/>
          <a:ln w="28575">
            <a:solidFill>
              <a:schemeClr val="accent3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9 Elipse"/>
          <p:cNvSpPr/>
          <p:nvPr/>
        </p:nvSpPr>
        <p:spPr>
          <a:xfrm>
            <a:off x="3260771" y="1901747"/>
            <a:ext cx="2463357" cy="2463357"/>
          </a:xfrm>
          <a:prstGeom prst="ellipse">
            <a:avLst/>
          </a:prstGeom>
          <a:noFill/>
          <a:ln w="12700">
            <a:solidFill>
              <a:schemeClr val="accent3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1 CuadroTexto"/>
          <p:cNvSpPr txBox="1"/>
          <p:nvPr/>
        </p:nvSpPr>
        <p:spPr>
          <a:xfrm>
            <a:off x="3563888" y="1412776"/>
            <a:ext cx="21706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dirty="0" smtClean="0">
                <a:solidFill>
                  <a:schemeClr val="accent3">
                    <a:lumMod val="50000"/>
                  </a:schemeClr>
                </a:solidFill>
                <a:latin typeface="Calibri Light" panose="020F0302020204030204" pitchFamily="34" charset="0"/>
              </a:rPr>
              <a:t>ETSIAMN</a:t>
            </a:r>
            <a:endParaRPr lang="es-ES" sz="3600" dirty="0">
              <a:solidFill>
                <a:schemeClr val="accent3">
                  <a:lumMod val="50000"/>
                </a:schemeClr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6256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8528" y="2109968"/>
            <a:ext cx="1877568" cy="2039112"/>
          </a:xfrm>
          <a:prstGeom prst="rect">
            <a:avLst/>
          </a:prstGeom>
        </p:spPr>
      </p:pic>
      <p:sp>
        <p:nvSpPr>
          <p:cNvPr id="8" name="7 Elipse"/>
          <p:cNvSpPr/>
          <p:nvPr/>
        </p:nvSpPr>
        <p:spPr>
          <a:xfrm>
            <a:off x="3563888" y="2204864"/>
            <a:ext cx="1840930" cy="1840930"/>
          </a:xfrm>
          <a:prstGeom prst="ellipse">
            <a:avLst/>
          </a:prstGeom>
          <a:noFill/>
          <a:ln w="57150">
            <a:solidFill>
              <a:schemeClr val="accent3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8 Elipse"/>
          <p:cNvSpPr/>
          <p:nvPr/>
        </p:nvSpPr>
        <p:spPr>
          <a:xfrm>
            <a:off x="2777108" y="1401329"/>
            <a:ext cx="3448000" cy="3448000"/>
          </a:xfrm>
          <a:prstGeom prst="ellipse">
            <a:avLst/>
          </a:prstGeom>
          <a:noFill/>
          <a:ln w="28575">
            <a:solidFill>
              <a:schemeClr val="accent3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9 Elipse"/>
          <p:cNvSpPr/>
          <p:nvPr/>
        </p:nvSpPr>
        <p:spPr>
          <a:xfrm>
            <a:off x="3260771" y="1901747"/>
            <a:ext cx="2463357" cy="2463357"/>
          </a:xfrm>
          <a:prstGeom prst="ellipse">
            <a:avLst/>
          </a:prstGeom>
          <a:noFill/>
          <a:ln w="12700">
            <a:solidFill>
              <a:schemeClr val="accent3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1 CuadroTexto"/>
          <p:cNvSpPr txBox="1"/>
          <p:nvPr/>
        </p:nvSpPr>
        <p:spPr>
          <a:xfrm>
            <a:off x="647564" y="260648"/>
            <a:ext cx="69847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itchFamily="34" charset="0"/>
              <a:buChar char="•"/>
            </a:pPr>
            <a:r>
              <a:rPr lang="en-US" b="1" dirty="0" smtClean="0">
                <a:latin typeface="Calibri Light" panose="020F0302020204030204" pitchFamily="34" charset="0"/>
              </a:rPr>
              <a:t>Master</a:t>
            </a:r>
            <a:r>
              <a:rPr lang="en-US" dirty="0" smtClean="0">
                <a:latin typeface="Calibri Light" panose="020F0302020204030204" pitchFamily="34" charset="0"/>
              </a:rPr>
              <a:t>’s Degree in Agricultural </a:t>
            </a:r>
            <a:r>
              <a:rPr lang="en-US" dirty="0">
                <a:latin typeface="Calibri Light" panose="020F0302020204030204" pitchFamily="34" charset="0"/>
              </a:rPr>
              <a:t>Engineering (AE)</a:t>
            </a:r>
            <a:endParaRPr lang="es-ES" dirty="0">
              <a:latin typeface="Calibri Light" panose="020F0302020204030204" pitchFamily="34" charset="0"/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en-US" b="1" dirty="0">
                <a:latin typeface="Calibri Light" panose="020F0302020204030204" pitchFamily="34" charset="0"/>
              </a:rPr>
              <a:t>Master</a:t>
            </a:r>
            <a:r>
              <a:rPr lang="en-US" dirty="0">
                <a:latin typeface="Calibri Light" panose="020F0302020204030204" pitchFamily="34" charset="0"/>
              </a:rPr>
              <a:t>’s Degree in </a:t>
            </a:r>
            <a:r>
              <a:rPr lang="en-US" dirty="0" smtClean="0">
                <a:latin typeface="Calibri Light" panose="020F0302020204030204" pitchFamily="34" charset="0"/>
              </a:rPr>
              <a:t>Forestry </a:t>
            </a:r>
            <a:r>
              <a:rPr lang="en-US" dirty="0">
                <a:latin typeface="Calibri Light" panose="020F0302020204030204" pitchFamily="34" charset="0"/>
              </a:rPr>
              <a:t>Engineering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b="1" dirty="0">
                <a:latin typeface="Calibri Light" panose="020F0302020204030204" pitchFamily="34" charset="0"/>
              </a:rPr>
              <a:t>Master</a:t>
            </a:r>
            <a:r>
              <a:rPr lang="en-US" dirty="0">
                <a:latin typeface="Calibri Light" panose="020F0302020204030204" pitchFamily="34" charset="0"/>
              </a:rPr>
              <a:t>’s Degree in </a:t>
            </a:r>
            <a:r>
              <a:rPr lang="en-US" dirty="0" smtClean="0">
                <a:latin typeface="Calibri Light" panose="020F0302020204030204" pitchFamily="34" charset="0"/>
              </a:rPr>
              <a:t>Enology</a:t>
            </a:r>
            <a:endParaRPr lang="es-ES" dirty="0">
              <a:latin typeface="Calibri Light" panose="020F0302020204030204" pitchFamily="34" charset="0"/>
            </a:endParaRPr>
          </a:p>
          <a:p>
            <a:endParaRPr lang="es-ES" dirty="0"/>
          </a:p>
        </p:txBody>
      </p:sp>
      <p:sp>
        <p:nvSpPr>
          <p:cNvPr id="11" name="10 CuadroTexto"/>
          <p:cNvSpPr txBox="1"/>
          <p:nvPr/>
        </p:nvSpPr>
        <p:spPr>
          <a:xfrm>
            <a:off x="3563888" y="1412776"/>
            <a:ext cx="21706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dirty="0" smtClean="0">
                <a:solidFill>
                  <a:schemeClr val="accent3">
                    <a:lumMod val="50000"/>
                  </a:schemeClr>
                </a:solidFill>
                <a:latin typeface="Calibri Light" panose="020F0302020204030204" pitchFamily="34" charset="0"/>
              </a:rPr>
              <a:t>ETSIAMN</a:t>
            </a:r>
            <a:endParaRPr lang="es-ES" sz="3600" dirty="0">
              <a:solidFill>
                <a:schemeClr val="accent3">
                  <a:lumMod val="50000"/>
                </a:schemeClr>
              </a:solidFill>
              <a:latin typeface="Calibri Light" panose="020F0302020204030204" pitchFamily="34" charset="0"/>
            </a:endParaRPr>
          </a:p>
        </p:txBody>
      </p:sp>
      <p:cxnSp>
        <p:nvCxnSpPr>
          <p:cNvPr id="12" name="11 Conector recto"/>
          <p:cNvCxnSpPr/>
          <p:nvPr/>
        </p:nvCxnSpPr>
        <p:spPr>
          <a:xfrm>
            <a:off x="985688" y="404664"/>
            <a:ext cx="0" cy="2736304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12 Conector recto"/>
          <p:cNvCxnSpPr/>
          <p:nvPr/>
        </p:nvCxnSpPr>
        <p:spPr>
          <a:xfrm>
            <a:off x="971600" y="3140968"/>
            <a:ext cx="2592288" cy="0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5624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1026" name="Picture 2" descr="C:\Users\patricia\Documents\My Dropbox\ETSIAMN\spain locati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733" y="1556792"/>
            <a:ext cx="9387843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CuadroTexto"/>
          <p:cNvSpPr txBox="1"/>
          <p:nvPr/>
        </p:nvSpPr>
        <p:spPr>
          <a:xfrm>
            <a:off x="35496" y="4005064"/>
            <a:ext cx="44778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dirty="0" smtClean="0">
                <a:solidFill>
                  <a:srgbClr val="FF0000"/>
                </a:solidFill>
                <a:latin typeface="Calibri Light" panose="020F0302020204030204" pitchFamily="34" charset="0"/>
              </a:rPr>
              <a:t>VALENCIA</a:t>
            </a:r>
            <a:endParaRPr lang="es-ES" sz="4800" dirty="0">
              <a:solidFill>
                <a:srgbClr val="FF0000"/>
              </a:solidFill>
              <a:latin typeface="Calibri Light" panose="020F0302020204030204" pitchFamily="34" charset="0"/>
            </a:endParaRPr>
          </a:p>
        </p:txBody>
      </p:sp>
      <p:cxnSp>
        <p:nvCxnSpPr>
          <p:cNvPr id="6" name="5 Conector recto"/>
          <p:cNvCxnSpPr/>
          <p:nvPr/>
        </p:nvCxnSpPr>
        <p:spPr>
          <a:xfrm>
            <a:off x="-1116632" y="1556792"/>
            <a:ext cx="10297144" cy="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6 Conector recto"/>
          <p:cNvCxnSpPr/>
          <p:nvPr/>
        </p:nvCxnSpPr>
        <p:spPr>
          <a:xfrm>
            <a:off x="-661982" y="5301208"/>
            <a:ext cx="10297144" cy="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" name="4 Conector recto"/>
          <p:cNvCxnSpPr/>
          <p:nvPr/>
        </p:nvCxnSpPr>
        <p:spPr>
          <a:xfrm>
            <a:off x="2555776" y="4581128"/>
            <a:ext cx="792088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3098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45164"/>
            <a:ext cx="9144000" cy="4008329"/>
          </a:xfrm>
          <a:prstGeom prst="rect">
            <a:avLst/>
          </a:prstGeom>
        </p:spPr>
      </p:pic>
      <p:sp>
        <p:nvSpPr>
          <p:cNvPr id="13" name="12 CuadroTexto"/>
          <p:cNvSpPr txBox="1"/>
          <p:nvPr/>
        </p:nvSpPr>
        <p:spPr>
          <a:xfrm rot="20979956">
            <a:off x="4883017" y="2926965"/>
            <a:ext cx="49943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dirty="0" smtClean="0">
                <a:solidFill>
                  <a:schemeClr val="accent2">
                    <a:lumMod val="50000"/>
                  </a:schemeClr>
                </a:solidFill>
                <a:latin typeface="Calibri Light" panose="020F0302020204030204" pitchFamily="34" charset="0"/>
              </a:rPr>
              <a:t>ETSIAMN</a:t>
            </a:r>
            <a:endParaRPr lang="es-ES" sz="4400" dirty="0">
              <a:solidFill>
                <a:schemeClr val="accent2">
                  <a:lumMod val="75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1043608" y="807144"/>
            <a:ext cx="30394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smtClean="0">
                <a:latin typeface="Calibri Light" panose="020F0302020204030204" pitchFamily="34" charset="0"/>
              </a:rPr>
              <a:t>2711</a:t>
            </a:r>
            <a:r>
              <a:rPr lang="es-ES" sz="2400" b="1" dirty="0" smtClean="0">
                <a:latin typeface="Calibri Light" panose="020F0302020204030204" pitchFamily="34" charset="0"/>
              </a:rPr>
              <a:t> </a:t>
            </a:r>
            <a:r>
              <a:rPr lang="es-ES" sz="2400" b="1" dirty="0" err="1" smtClean="0">
                <a:latin typeface="Calibri Light" panose="020F0302020204030204" pitchFamily="34" charset="0"/>
              </a:rPr>
              <a:t>Students</a:t>
            </a:r>
            <a:endParaRPr lang="es-ES" sz="2800" b="1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2096149" y="1435058"/>
            <a:ext cx="4824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>
                <a:latin typeface="Calibri Light" panose="020F0302020204030204" pitchFamily="34" charset="0"/>
              </a:rPr>
              <a:t>337 </a:t>
            </a:r>
            <a:r>
              <a:rPr lang="es-ES" sz="2000" dirty="0" err="1" smtClean="0">
                <a:latin typeface="Calibri Light" panose="020F0302020204030204" pitchFamily="34" charset="0"/>
              </a:rPr>
              <a:t>Teaching</a:t>
            </a:r>
            <a:r>
              <a:rPr lang="es-ES" sz="2000" dirty="0" smtClean="0">
                <a:latin typeface="Calibri Light" panose="020F0302020204030204" pitchFamily="34" charset="0"/>
              </a:rPr>
              <a:t> and </a:t>
            </a:r>
            <a:r>
              <a:rPr lang="es-ES" sz="2000" dirty="0" err="1" smtClean="0">
                <a:latin typeface="Calibri Light" panose="020F0302020204030204" pitchFamily="34" charset="0"/>
              </a:rPr>
              <a:t>research</a:t>
            </a:r>
            <a:r>
              <a:rPr lang="es-ES" sz="2000" dirty="0" smtClean="0">
                <a:latin typeface="Calibri Light" panose="020F0302020204030204" pitchFamily="34" charset="0"/>
              </a:rPr>
              <a:t> staff</a:t>
            </a:r>
            <a:endParaRPr lang="es-ES" sz="2400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2096149" y="1912691"/>
            <a:ext cx="4824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>
                <a:latin typeface="Calibri Light" panose="020F0302020204030204" pitchFamily="34" charset="0"/>
              </a:rPr>
              <a:t>85% </a:t>
            </a:r>
            <a:r>
              <a:rPr lang="es-ES" sz="2400" dirty="0" err="1" smtClean="0">
                <a:latin typeface="Calibri Light" panose="020F0302020204030204" pitchFamily="34" charset="0"/>
              </a:rPr>
              <a:t>with</a:t>
            </a:r>
            <a:r>
              <a:rPr lang="es-ES" sz="2400" dirty="0" smtClean="0">
                <a:latin typeface="Calibri Light" panose="020F0302020204030204" pitchFamily="34" charset="0"/>
              </a:rPr>
              <a:t> a PhD</a:t>
            </a:r>
            <a:endParaRPr lang="es-ES" sz="2400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</a:endParaRPr>
          </a:p>
        </p:txBody>
      </p:sp>
      <p:cxnSp>
        <p:nvCxnSpPr>
          <p:cNvPr id="9" name="8 Conector recto"/>
          <p:cNvCxnSpPr/>
          <p:nvPr/>
        </p:nvCxnSpPr>
        <p:spPr>
          <a:xfrm>
            <a:off x="1187624" y="1344632"/>
            <a:ext cx="0" cy="2934754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9 Conector recto"/>
          <p:cNvCxnSpPr/>
          <p:nvPr/>
        </p:nvCxnSpPr>
        <p:spPr>
          <a:xfrm>
            <a:off x="2051720" y="1556792"/>
            <a:ext cx="0" cy="283382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4144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45164"/>
            <a:ext cx="9144000" cy="4008329"/>
          </a:xfrm>
          <a:prstGeom prst="rect">
            <a:avLst/>
          </a:prstGeom>
        </p:spPr>
      </p:pic>
      <p:pic>
        <p:nvPicPr>
          <p:cNvPr id="11" name="Picture 12" descr="Copia de IMG_159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3024"/>
            <a:ext cx="2406650" cy="170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12 CuadroTexto"/>
          <p:cNvSpPr txBox="1"/>
          <p:nvPr/>
        </p:nvSpPr>
        <p:spPr>
          <a:xfrm rot="20979956">
            <a:off x="4883017" y="2926965"/>
            <a:ext cx="49943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dirty="0" smtClean="0">
                <a:solidFill>
                  <a:schemeClr val="accent2">
                    <a:lumMod val="50000"/>
                  </a:schemeClr>
                </a:solidFill>
                <a:latin typeface="Calibri Light" panose="020F0302020204030204" pitchFamily="34" charset="0"/>
              </a:rPr>
              <a:t>ETSIAMN </a:t>
            </a:r>
            <a:r>
              <a:rPr lang="es-ES" sz="3600" dirty="0" smtClean="0">
                <a:solidFill>
                  <a:schemeClr val="accent2">
                    <a:lumMod val="75000"/>
                  </a:schemeClr>
                </a:solidFill>
                <a:latin typeface="Calibri Light" panose="020F0302020204030204" pitchFamily="34" charset="0"/>
              </a:rPr>
              <a:t>FACILITIES</a:t>
            </a:r>
            <a:endParaRPr lang="es-ES" sz="4400" dirty="0">
              <a:solidFill>
                <a:schemeClr val="accent2">
                  <a:lumMod val="75000"/>
                </a:schemeClr>
              </a:solidFill>
              <a:latin typeface="Calibri Light" panose="020F0302020204030204" pitchFamily="34" charset="0"/>
            </a:endParaRPr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53693"/>
            <a:ext cx="2771800" cy="1735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453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691680" y="886837"/>
            <a:ext cx="50405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s-ES_tradnl" altLang="es-ES" sz="1200" dirty="0" err="1" smtClean="0">
                <a:latin typeface="Calibri Light" panose="020F0302020204030204" pitchFamily="34" charset="0"/>
              </a:rPr>
              <a:t>They</a:t>
            </a:r>
            <a:r>
              <a:rPr lang="es-ES_tradnl" altLang="es-ES" sz="1200" dirty="0" smtClean="0">
                <a:latin typeface="Calibri Light" panose="020F0302020204030204" pitchFamily="34" charset="0"/>
              </a:rPr>
              <a:t> are  </a:t>
            </a:r>
            <a:r>
              <a:rPr lang="es-ES_tradnl" altLang="es-ES" sz="2000" u="sng" dirty="0" smtClean="0">
                <a:latin typeface="Calibri Light" panose="020F0302020204030204" pitchFamily="34" charset="0"/>
              </a:rPr>
              <a:t>Series </a:t>
            </a:r>
            <a:r>
              <a:rPr lang="es-ES_tradnl" altLang="es-ES" sz="2000" u="sng" dirty="0">
                <a:latin typeface="Calibri Light" panose="020F0302020204030204" pitchFamily="34" charset="0"/>
              </a:rPr>
              <a:t>of </a:t>
            </a:r>
            <a:r>
              <a:rPr lang="es-ES_tradnl" altLang="es-ES" sz="2000" u="sng" dirty="0" err="1">
                <a:latin typeface="Calibri Light" panose="020F0302020204030204" pitchFamily="34" charset="0"/>
              </a:rPr>
              <a:t>guest</a:t>
            </a:r>
            <a:r>
              <a:rPr lang="es-ES_tradnl" altLang="es-ES" sz="2000" u="sng" dirty="0">
                <a:latin typeface="Calibri Light" panose="020F0302020204030204" pitchFamily="34" charset="0"/>
              </a:rPr>
              <a:t> </a:t>
            </a:r>
            <a:r>
              <a:rPr lang="es-ES_tradnl" altLang="es-ES" sz="2000" u="sng" dirty="0" err="1">
                <a:latin typeface="Calibri Light" panose="020F0302020204030204" pitchFamily="34" charset="0"/>
              </a:rPr>
              <a:t>lectures</a:t>
            </a:r>
            <a:r>
              <a:rPr lang="es-ES_tradnl" altLang="es-ES" sz="2000" u="sng" dirty="0">
                <a:latin typeface="Calibri Light" panose="020F0302020204030204" pitchFamily="34" charset="0"/>
              </a:rPr>
              <a:t> in </a:t>
            </a:r>
            <a:r>
              <a:rPr lang="es-ES_tradnl" altLang="es-ES" sz="2000" u="sng" dirty="0" err="1">
                <a:latin typeface="Calibri Light" panose="020F0302020204030204" pitchFamily="34" charset="0"/>
              </a:rPr>
              <a:t>Life</a:t>
            </a:r>
            <a:r>
              <a:rPr lang="es-ES_tradnl" altLang="es-ES" sz="2000" u="sng" dirty="0">
                <a:latin typeface="Calibri Light" panose="020F0302020204030204" pitchFamily="34" charset="0"/>
              </a:rPr>
              <a:t> </a:t>
            </a:r>
            <a:r>
              <a:rPr lang="es-ES_tradnl" altLang="es-ES" sz="2000" u="sng" dirty="0" err="1" smtClean="0">
                <a:latin typeface="Calibri Light" panose="020F0302020204030204" pitchFamily="34" charset="0"/>
              </a:rPr>
              <a:t>Sciences</a:t>
            </a:r>
            <a:endParaRPr lang="es-ES_tradnl" altLang="es-ES" sz="2000" u="sng" dirty="0">
              <a:solidFill>
                <a:schemeClr val="bg1"/>
              </a:solidFill>
            </a:endParaRP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3501008"/>
            <a:ext cx="3384376" cy="3036873"/>
          </a:xfrm>
          <a:prstGeom prst="rect">
            <a:avLst/>
          </a:prstGeom>
        </p:spPr>
      </p:pic>
      <p:cxnSp>
        <p:nvCxnSpPr>
          <p:cNvPr id="5" name="4 Conector recto"/>
          <p:cNvCxnSpPr/>
          <p:nvPr/>
        </p:nvCxnSpPr>
        <p:spPr>
          <a:xfrm>
            <a:off x="1835696" y="1700808"/>
            <a:ext cx="1656184" cy="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" name="5 Conector recto"/>
          <p:cNvCxnSpPr/>
          <p:nvPr/>
        </p:nvCxnSpPr>
        <p:spPr>
          <a:xfrm flipV="1">
            <a:off x="1835696" y="1340768"/>
            <a:ext cx="0" cy="2439888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7 CuadroTexto"/>
          <p:cNvSpPr txBox="1"/>
          <p:nvPr/>
        </p:nvSpPr>
        <p:spPr>
          <a:xfrm>
            <a:off x="3491880" y="1516722"/>
            <a:ext cx="50405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s-ES_tradnl" altLang="es-ES" sz="2000" dirty="0" smtClean="0">
                <a:latin typeface="Calibri Light" panose="020F0302020204030204" pitchFamily="34" charset="0"/>
              </a:rPr>
              <a:t>Regular </a:t>
            </a:r>
            <a:r>
              <a:rPr lang="es-ES_tradnl" altLang="es-ES" sz="2000" dirty="0" err="1">
                <a:latin typeface="Calibri Light" panose="020F0302020204030204" pitchFamily="34" charset="0"/>
              </a:rPr>
              <a:t>elective</a:t>
            </a:r>
            <a:r>
              <a:rPr lang="es-ES_tradnl" altLang="es-ES" sz="2000" dirty="0">
                <a:latin typeface="Calibri Light" panose="020F0302020204030204" pitchFamily="34" charset="0"/>
              </a:rPr>
              <a:t> </a:t>
            </a:r>
            <a:r>
              <a:rPr lang="es-ES_tradnl" altLang="es-ES" sz="2000" dirty="0" err="1">
                <a:latin typeface="Calibri Light" panose="020F0302020204030204" pitchFamily="34" charset="0"/>
              </a:rPr>
              <a:t>course</a:t>
            </a:r>
            <a:r>
              <a:rPr lang="es-ES_tradnl" altLang="es-ES" sz="2000" dirty="0">
                <a:latin typeface="Calibri Light" panose="020F0302020204030204" pitchFamily="34" charset="0"/>
              </a:rPr>
              <a:t>, 6 </a:t>
            </a:r>
            <a:r>
              <a:rPr lang="es-ES_tradnl" altLang="es-ES" sz="2000" dirty="0" err="1">
                <a:latin typeface="Calibri Light" panose="020F0302020204030204" pitchFamily="34" charset="0"/>
              </a:rPr>
              <a:t>ects</a:t>
            </a:r>
            <a:endParaRPr lang="es-ES_tradnl" altLang="es-ES" sz="2000" dirty="0">
              <a:latin typeface="Calibri Light" panose="020F0302020204030204" pitchFamily="34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3491880" y="1700808"/>
            <a:ext cx="5040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s-ES_tradnl" altLang="es-ES" sz="1600" dirty="0" err="1" smtClean="0">
                <a:latin typeface="Calibri Light" panose="020F0302020204030204" pitchFamily="34" charset="0"/>
              </a:rPr>
              <a:t>Language</a:t>
            </a:r>
            <a:r>
              <a:rPr lang="es-ES_tradnl" altLang="es-ES" sz="1600" dirty="0" smtClean="0">
                <a:latin typeface="Calibri Light" panose="020F0302020204030204" pitchFamily="34" charset="0"/>
              </a:rPr>
              <a:t> of </a:t>
            </a:r>
            <a:r>
              <a:rPr lang="es-ES_tradnl" altLang="es-ES" sz="1600" dirty="0" err="1" smtClean="0">
                <a:latin typeface="Calibri Light" panose="020F0302020204030204" pitchFamily="34" charset="0"/>
              </a:rPr>
              <a:t>instruction</a:t>
            </a:r>
            <a:r>
              <a:rPr lang="es-ES_tradnl" altLang="es-ES" sz="1600" dirty="0">
                <a:latin typeface="Calibri Light" panose="020F0302020204030204" pitchFamily="34" charset="0"/>
              </a:rPr>
              <a:t> </a:t>
            </a:r>
            <a:r>
              <a:rPr lang="es-ES_tradnl" altLang="es-ES" sz="3200" dirty="0" smtClean="0">
                <a:latin typeface="Calibri Light" panose="020F0302020204030204" pitchFamily="34" charset="0"/>
              </a:rPr>
              <a:t>English</a:t>
            </a:r>
            <a:endParaRPr lang="es-ES_tradnl" altLang="es-ES" sz="4800" u="sng" dirty="0">
              <a:solidFill>
                <a:schemeClr val="bg1"/>
              </a:solidFill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2771800" y="2550224"/>
            <a:ext cx="5040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s-ES_tradnl" altLang="es-ES" dirty="0">
                <a:latin typeface="Calibri Light" panose="020F0302020204030204" pitchFamily="34" charset="0"/>
              </a:rPr>
              <a:t>Open to </a:t>
            </a:r>
            <a:r>
              <a:rPr lang="es-ES_tradnl" altLang="es-ES" sz="2400" dirty="0" err="1">
                <a:latin typeface="Calibri Light" panose="020F0302020204030204" pitchFamily="34" charset="0"/>
              </a:rPr>
              <a:t>own</a:t>
            </a:r>
            <a:r>
              <a:rPr lang="es-ES_tradnl" altLang="es-ES" sz="2000" dirty="0">
                <a:latin typeface="Calibri Light" panose="020F0302020204030204" pitchFamily="34" charset="0"/>
              </a:rPr>
              <a:t> </a:t>
            </a:r>
            <a:r>
              <a:rPr lang="es-ES_tradnl" altLang="es-ES" dirty="0">
                <a:latin typeface="Calibri Light" panose="020F0302020204030204" pitchFamily="34" charset="0"/>
              </a:rPr>
              <a:t>and</a:t>
            </a:r>
            <a:r>
              <a:rPr lang="es-ES_tradnl" altLang="es-ES" sz="2000" dirty="0">
                <a:latin typeface="Calibri Light" panose="020F0302020204030204" pitchFamily="34" charset="0"/>
              </a:rPr>
              <a:t> </a:t>
            </a:r>
            <a:r>
              <a:rPr lang="es-ES_tradnl" altLang="es-ES" sz="2400" dirty="0" err="1">
                <a:latin typeface="Calibri Light" panose="020F0302020204030204" pitchFamily="34" charset="0"/>
              </a:rPr>
              <a:t>exchange</a:t>
            </a:r>
            <a:r>
              <a:rPr lang="es-ES_tradnl" altLang="es-ES" sz="2000" dirty="0">
                <a:latin typeface="Calibri Light" panose="020F0302020204030204" pitchFamily="34" charset="0"/>
              </a:rPr>
              <a:t> </a:t>
            </a:r>
            <a:r>
              <a:rPr lang="es-ES_tradnl" altLang="es-ES" sz="2000" dirty="0" err="1">
                <a:latin typeface="Calibri Light" panose="020F0302020204030204" pitchFamily="34" charset="0"/>
              </a:rPr>
              <a:t>students</a:t>
            </a:r>
            <a:endParaRPr lang="es-ES_tradnl" altLang="es-ES" sz="2000" dirty="0">
              <a:latin typeface="Calibri Light" panose="020F0302020204030204" pitchFamily="34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4499992" y="3729806"/>
            <a:ext cx="3600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altLang="es-ES" dirty="0" err="1">
                <a:latin typeface="Calibri Light" panose="020F0302020204030204" pitchFamily="34" charset="0"/>
              </a:rPr>
              <a:t>Introduction</a:t>
            </a:r>
            <a:r>
              <a:rPr lang="es-ES_tradnl" altLang="es-ES" dirty="0">
                <a:latin typeface="Calibri Light" panose="020F0302020204030204" pitchFamily="34" charset="0"/>
              </a:rPr>
              <a:t> to </a:t>
            </a:r>
            <a:r>
              <a:rPr lang="es-ES_tradnl" altLang="es-ES" dirty="0" err="1">
                <a:latin typeface="Calibri Light" panose="020F0302020204030204" pitchFamily="34" charset="0"/>
              </a:rPr>
              <a:t>current</a:t>
            </a:r>
            <a:r>
              <a:rPr lang="es-ES_tradnl" altLang="es-ES" dirty="0">
                <a:latin typeface="Calibri Light" panose="020F0302020204030204" pitchFamily="34" charset="0"/>
              </a:rPr>
              <a:t> </a:t>
            </a:r>
            <a:r>
              <a:rPr lang="es-ES_tradnl" altLang="es-ES" dirty="0" err="1">
                <a:latin typeface="Calibri Light" panose="020F0302020204030204" pitchFamily="34" charset="0"/>
              </a:rPr>
              <a:t>research</a:t>
            </a:r>
            <a:r>
              <a:rPr lang="es-ES_tradnl" altLang="es-ES" dirty="0">
                <a:latin typeface="Calibri Light" panose="020F0302020204030204" pitchFamily="34" charset="0"/>
              </a:rPr>
              <a:t> </a:t>
            </a:r>
            <a:r>
              <a:rPr lang="es-ES_tradnl" altLang="es-ES" dirty="0" err="1">
                <a:latin typeface="Calibri Light" panose="020F0302020204030204" pitchFamily="34" charset="0"/>
              </a:rPr>
              <a:t>developments</a:t>
            </a:r>
            <a:r>
              <a:rPr lang="es-ES_tradnl" altLang="es-ES" dirty="0">
                <a:latin typeface="Calibri Light" panose="020F0302020204030204" pitchFamily="34" charset="0"/>
              </a:rPr>
              <a:t> </a:t>
            </a:r>
            <a:r>
              <a:rPr lang="es-ES_tradnl" altLang="es-ES" dirty="0" smtClean="0">
                <a:latin typeface="Calibri Light" panose="020F0302020204030204" pitchFamily="34" charset="0"/>
              </a:rPr>
              <a:t> in  </a:t>
            </a:r>
            <a:r>
              <a:rPr lang="es-ES_tradnl" altLang="es-ES" sz="2000" dirty="0" err="1" smtClean="0">
                <a:latin typeface="Calibri Light" panose="020F0302020204030204" pitchFamily="34" charset="0"/>
              </a:rPr>
              <a:t>Life</a:t>
            </a:r>
            <a:r>
              <a:rPr lang="es-ES_tradnl" altLang="es-ES" sz="2000" dirty="0" smtClean="0">
                <a:latin typeface="Calibri Light" panose="020F0302020204030204" pitchFamily="34" charset="0"/>
              </a:rPr>
              <a:t> </a:t>
            </a:r>
            <a:r>
              <a:rPr lang="es-ES_tradnl" altLang="es-ES" sz="2000" dirty="0" err="1" smtClean="0">
                <a:latin typeface="Calibri Light" panose="020F0302020204030204" pitchFamily="34" charset="0"/>
              </a:rPr>
              <a:t>Sciences</a:t>
            </a:r>
            <a:endParaRPr lang="es-ES_tradnl" altLang="es-ES" sz="2000" dirty="0">
              <a:latin typeface="Calibri Light" panose="020F0302020204030204" pitchFamily="34" charset="0"/>
            </a:endParaRPr>
          </a:p>
          <a:p>
            <a:endParaRPr lang="es-ES" dirty="0"/>
          </a:p>
        </p:txBody>
      </p:sp>
      <p:sp>
        <p:nvSpPr>
          <p:cNvPr id="13" name="12 CuadroTexto"/>
          <p:cNvSpPr txBox="1"/>
          <p:nvPr/>
        </p:nvSpPr>
        <p:spPr>
          <a:xfrm>
            <a:off x="5400092" y="4509120"/>
            <a:ext cx="5400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 altLang="es-ES" dirty="0" err="1">
                <a:latin typeface="Calibri Light" panose="020F0302020204030204" pitchFamily="34" charset="0"/>
              </a:rPr>
              <a:t>Problem</a:t>
            </a:r>
            <a:r>
              <a:rPr lang="es-ES_tradnl" altLang="es-ES" dirty="0">
                <a:latin typeface="Calibri Light" panose="020F0302020204030204" pitchFamily="34" charset="0"/>
              </a:rPr>
              <a:t> </a:t>
            </a:r>
            <a:r>
              <a:rPr lang="es-ES_tradnl" altLang="es-ES" dirty="0" err="1" smtClean="0">
                <a:latin typeface="Calibri Light" panose="020F0302020204030204" pitchFamily="34" charset="0"/>
              </a:rPr>
              <a:t>solving</a:t>
            </a:r>
            <a:endParaRPr lang="es-ES_tradnl" altLang="es-ES" dirty="0" smtClean="0">
              <a:latin typeface="Calibri Light" panose="020F03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 altLang="es-ES" dirty="0" err="1" smtClean="0">
                <a:latin typeface="Calibri Light" panose="020F0302020204030204" pitchFamily="34" charset="0"/>
              </a:rPr>
              <a:t>Teamwork</a:t>
            </a:r>
            <a:endParaRPr lang="es-ES_tradnl" altLang="es-ES" dirty="0" smtClean="0">
              <a:latin typeface="Calibri Light" panose="020F03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 altLang="es-ES" dirty="0" smtClean="0">
                <a:latin typeface="Calibri Light" panose="020F0302020204030204" pitchFamily="34" charset="0"/>
              </a:rPr>
              <a:t>Debate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 altLang="es-ES" dirty="0" err="1" smtClean="0">
                <a:latin typeface="Calibri Light" panose="020F0302020204030204" pitchFamily="34" charset="0"/>
              </a:rPr>
              <a:t>language</a:t>
            </a:r>
            <a:r>
              <a:rPr lang="es-ES_tradnl" altLang="es-ES" dirty="0" smtClean="0">
                <a:latin typeface="Calibri Light" panose="020F0302020204030204" pitchFamily="34" charset="0"/>
              </a:rPr>
              <a:t> </a:t>
            </a:r>
            <a:r>
              <a:rPr lang="es-ES_tradnl" altLang="es-ES" dirty="0" err="1">
                <a:latin typeface="Calibri Light" panose="020F0302020204030204" pitchFamily="34" charset="0"/>
              </a:rPr>
              <a:t>skills</a:t>
            </a:r>
            <a:endParaRPr lang="es-ES_tradnl" altLang="es-ES" dirty="0">
              <a:latin typeface="Calibri Light" panose="020F0302020204030204" pitchFamily="34" charset="0"/>
            </a:endParaRPr>
          </a:p>
          <a:p>
            <a:endParaRPr lang="es-ES" dirty="0"/>
          </a:p>
        </p:txBody>
      </p:sp>
      <p:sp>
        <p:nvSpPr>
          <p:cNvPr id="14" name="13 CuadroTexto"/>
          <p:cNvSpPr txBox="1"/>
          <p:nvPr/>
        </p:nvSpPr>
        <p:spPr>
          <a:xfrm>
            <a:off x="4986046" y="5891550"/>
            <a:ext cx="50765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altLang="es-ES" dirty="0" err="1">
                <a:latin typeface="Calibri Light" panose="020F0302020204030204" pitchFamily="34" charset="0"/>
              </a:rPr>
              <a:t>Evaluation</a:t>
            </a:r>
            <a:r>
              <a:rPr lang="es-ES_tradnl" altLang="es-ES" dirty="0">
                <a:latin typeface="Calibri Light" panose="020F0302020204030204" pitchFamily="34" charset="0"/>
              </a:rPr>
              <a:t> </a:t>
            </a:r>
            <a:r>
              <a:rPr lang="es-ES_tradnl" altLang="es-ES" dirty="0" err="1">
                <a:latin typeface="Calibri Light" panose="020F0302020204030204" pitchFamily="34" charset="0"/>
              </a:rPr>
              <a:t>through</a:t>
            </a:r>
            <a:r>
              <a:rPr lang="es-ES_tradnl" altLang="es-ES" dirty="0">
                <a:latin typeface="Calibri Light" panose="020F0302020204030204" pitchFamily="34" charset="0"/>
              </a:rPr>
              <a:t> individual </a:t>
            </a:r>
            <a:r>
              <a:rPr lang="es-ES_tradnl" altLang="es-ES" dirty="0" err="1">
                <a:latin typeface="Calibri Light" panose="020F0302020204030204" pitchFamily="34" charset="0"/>
              </a:rPr>
              <a:t>reports</a:t>
            </a:r>
            <a:endParaRPr lang="es-ES_tradnl" altLang="es-ES" dirty="0">
              <a:latin typeface="Calibri Light" panose="020F0302020204030204" pitchFamily="34" charset="0"/>
            </a:endParaRPr>
          </a:p>
          <a:p>
            <a:endParaRPr lang="es-ES" dirty="0"/>
          </a:p>
        </p:txBody>
      </p:sp>
      <p:cxnSp>
        <p:nvCxnSpPr>
          <p:cNvPr id="16" name="15 Conector recto"/>
          <p:cNvCxnSpPr/>
          <p:nvPr/>
        </p:nvCxnSpPr>
        <p:spPr>
          <a:xfrm>
            <a:off x="4067944" y="4328229"/>
            <a:ext cx="3456384" cy="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" name="16 Conector recto"/>
          <p:cNvCxnSpPr/>
          <p:nvPr/>
        </p:nvCxnSpPr>
        <p:spPr>
          <a:xfrm flipV="1">
            <a:off x="2804096" y="2781057"/>
            <a:ext cx="3708" cy="72447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5093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691680" y="886837"/>
            <a:ext cx="50405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endParaRPr lang="es-ES_tradnl" altLang="es-ES" sz="2000" u="sng" dirty="0">
              <a:latin typeface="Calibri Light" panose="020F0302020204030204" pitchFamily="34" charset="0"/>
            </a:endParaRP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3501008"/>
            <a:ext cx="3384376" cy="3036873"/>
          </a:xfrm>
          <a:prstGeom prst="rect">
            <a:avLst/>
          </a:prstGeom>
        </p:spPr>
      </p:pic>
      <p:cxnSp>
        <p:nvCxnSpPr>
          <p:cNvPr id="5" name="4 Conector recto"/>
          <p:cNvCxnSpPr/>
          <p:nvPr/>
        </p:nvCxnSpPr>
        <p:spPr>
          <a:xfrm>
            <a:off x="1835696" y="1700808"/>
            <a:ext cx="1656184" cy="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" name="5 Conector recto"/>
          <p:cNvCxnSpPr/>
          <p:nvPr/>
        </p:nvCxnSpPr>
        <p:spPr>
          <a:xfrm flipV="1">
            <a:off x="1835696" y="1700808"/>
            <a:ext cx="0" cy="2079848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" name="9 CuadroTexto"/>
          <p:cNvSpPr txBox="1"/>
          <p:nvPr/>
        </p:nvSpPr>
        <p:spPr>
          <a:xfrm>
            <a:off x="3652912" y="1340768"/>
            <a:ext cx="5040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s-ES_tradnl" altLang="es-ES" sz="3200" b="1" dirty="0" smtClean="0">
                <a:latin typeface="Calibri Light" panose="020F0302020204030204" pitchFamily="34" charset="0"/>
              </a:rPr>
              <a:t>SRING</a:t>
            </a:r>
            <a:r>
              <a:rPr lang="es-ES_tradnl" altLang="es-ES" sz="2000" b="1" dirty="0" smtClean="0">
                <a:latin typeface="Calibri Light" panose="020F0302020204030204" pitchFamily="34" charset="0"/>
              </a:rPr>
              <a:t> </a:t>
            </a:r>
            <a:r>
              <a:rPr lang="es-ES_tradnl" altLang="es-ES" b="1" dirty="0" smtClean="0">
                <a:latin typeface="Calibri Light" panose="020F0302020204030204" pitchFamily="34" charset="0"/>
              </a:rPr>
              <a:t>SEMESTER</a:t>
            </a:r>
            <a:endParaRPr lang="es-ES_tradnl" altLang="es-ES" sz="2000" b="1" dirty="0">
              <a:latin typeface="Calibri Light" panose="020F0302020204030204" pitchFamily="34" charset="0"/>
            </a:endParaRPr>
          </a:p>
        </p:txBody>
      </p:sp>
      <p:cxnSp>
        <p:nvCxnSpPr>
          <p:cNvPr id="17" name="16 Conector recto"/>
          <p:cNvCxnSpPr/>
          <p:nvPr/>
        </p:nvCxnSpPr>
        <p:spPr>
          <a:xfrm flipV="1">
            <a:off x="2804096" y="2781057"/>
            <a:ext cx="3708" cy="72447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5" name="14 CuadroTexto"/>
          <p:cNvSpPr txBox="1"/>
          <p:nvPr/>
        </p:nvSpPr>
        <p:spPr>
          <a:xfrm>
            <a:off x="3707904" y="2484185"/>
            <a:ext cx="5040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s-ES_tradnl" altLang="es-ES" sz="3200" b="1" dirty="0" smtClean="0">
                <a:latin typeface="Calibri Light" panose="020F0302020204030204" pitchFamily="34" charset="0"/>
              </a:rPr>
              <a:t>AUTUMN</a:t>
            </a:r>
            <a:r>
              <a:rPr lang="es-ES_tradnl" altLang="es-ES" sz="2000" b="1" dirty="0" smtClean="0">
                <a:latin typeface="Calibri Light" panose="020F0302020204030204" pitchFamily="34" charset="0"/>
              </a:rPr>
              <a:t> </a:t>
            </a:r>
            <a:r>
              <a:rPr lang="es-ES_tradnl" altLang="es-ES" b="1" dirty="0" smtClean="0">
                <a:latin typeface="Calibri Light" panose="020F0302020204030204" pitchFamily="34" charset="0"/>
              </a:rPr>
              <a:t>SEMESTER</a:t>
            </a:r>
            <a:endParaRPr lang="es-ES_tradnl" altLang="es-ES" sz="2000" b="1" dirty="0">
              <a:latin typeface="Calibri Light" panose="020F0302020204030204" pitchFamily="34" charset="0"/>
            </a:endParaRPr>
          </a:p>
        </p:txBody>
      </p:sp>
      <p:cxnSp>
        <p:nvCxnSpPr>
          <p:cNvPr id="18" name="17 Conector recto"/>
          <p:cNvCxnSpPr/>
          <p:nvPr/>
        </p:nvCxnSpPr>
        <p:spPr>
          <a:xfrm>
            <a:off x="2804096" y="2781057"/>
            <a:ext cx="903808" cy="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1" name="10 Elipse"/>
          <p:cNvSpPr/>
          <p:nvPr/>
        </p:nvSpPr>
        <p:spPr>
          <a:xfrm>
            <a:off x="6507505" y="1340768"/>
            <a:ext cx="584775" cy="584775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63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18 Elipse"/>
          <p:cNvSpPr/>
          <p:nvPr/>
        </p:nvSpPr>
        <p:spPr>
          <a:xfrm>
            <a:off x="6500682" y="2540672"/>
            <a:ext cx="584775" cy="58477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19778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123727" y="336340"/>
            <a:ext cx="6853470" cy="924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s-ES" sz="1400" dirty="0" smtClean="0">
                <a:latin typeface="Calibri Light" panose="020F0302020204030204" pitchFamily="34" charset="0"/>
                <a:ea typeface="Times New Roman"/>
                <a:cs typeface="Arial"/>
              </a:rPr>
              <a:t> </a:t>
            </a:r>
            <a:r>
              <a:rPr lang="pl-PL" sz="1400" dirty="0" smtClean="0">
                <a:latin typeface="Calibri Light" panose="020F0302020204030204" pitchFamily="34" charset="0"/>
                <a:ea typeface="Times New Roman"/>
                <a:cs typeface="Arial"/>
              </a:rPr>
              <a:t>Van </a:t>
            </a:r>
            <a:r>
              <a:rPr lang="pl-PL" sz="1400" dirty="0">
                <a:latin typeface="Calibri Light" panose="020F0302020204030204" pitchFamily="34" charset="0"/>
                <a:ea typeface="Times New Roman"/>
                <a:cs typeface="Arial"/>
              </a:rPr>
              <a:t>Damme, </a:t>
            </a:r>
            <a:r>
              <a:rPr lang="pl-PL" sz="1400" dirty="0" smtClean="0">
                <a:latin typeface="Calibri Light" panose="020F0302020204030204" pitchFamily="34" charset="0"/>
                <a:ea typeface="Times New Roman"/>
                <a:cs typeface="Arial"/>
              </a:rPr>
              <a:t>Patrick</a:t>
            </a:r>
            <a:r>
              <a:rPr lang="es-ES" sz="1400" dirty="0" smtClean="0">
                <a:latin typeface="Calibri Light" panose="020F0302020204030204" pitchFamily="34" charset="0"/>
                <a:ea typeface="Times New Roman"/>
                <a:cs typeface="Arial"/>
              </a:rPr>
              <a:t>         </a:t>
            </a:r>
            <a:r>
              <a:rPr lang="en-US" sz="1500" dirty="0" smtClean="0">
                <a:latin typeface="Calibri Light" panose="020F0302020204030204" pitchFamily="34" charset="0"/>
                <a:ea typeface="Times New Roman"/>
                <a:cs typeface="Arial"/>
              </a:rPr>
              <a:t>INTRODUCTION TO ETHNOBOTANY   </a:t>
            </a:r>
            <a:r>
              <a:rPr lang="en-US" sz="1500" i="1" dirty="0" smtClean="0">
                <a:latin typeface="Calibri Light" panose="020F0302020204030204" pitchFamily="34" charset="0"/>
                <a:ea typeface="Times New Roman"/>
                <a:cs typeface="Arial"/>
              </a:rPr>
              <a:t>      </a:t>
            </a:r>
            <a:r>
              <a:rPr lang="en-US" sz="1500" b="1" dirty="0" smtClean="0">
                <a:latin typeface="Calibri Light" panose="020F0302020204030204" pitchFamily="34" charset="0"/>
                <a:ea typeface="Times New Roman"/>
                <a:cs typeface="Arial"/>
              </a:rPr>
              <a:t>Ghent University</a:t>
            </a:r>
            <a:r>
              <a:rPr lang="es-ES" sz="1500" dirty="0">
                <a:latin typeface="Calibri Light" panose="020F0302020204030204" pitchFamily="34" charset="0"/>
                <a:ea typeface="Times New Roman"/>
              </a:rPr>
              <a:t> </a:t>
            </a:r>
            <a:r>
              <a:rPr lang="en-US" sz="1500" b="1" dirty="0" smtClean="0">
                <a:latin typeface="Calibri Light" panose="020F0302020204030204" pitchFamily="34" charset="0"/>
                <a:ea typeface="Times New Roman"/>
                <a:cs typeface="Arial"/>
              </a:rPr>
              <a:t>(B</a:t>
            </a:r>
            <a:r>
              <a:rPr lang="en-US" sz="1500" b="1" dirty="0">
                <a:latin typeface="Calibri Light" panose="020F0302020204030204" pitchFamily="34" charset="0"/>
                <a:ea typeface="Times New Roman"/>
                <a:cs typeface="Arial"/>
              </a:rPr>
              <a:t>)</a:t>
            </a:r>
            <a:endParaRPr lang="es-ES" sz="1500" dirty="0">
              <a:latin typeface="Calibri Light" panose="020F0302020204030204" pitchFamily="34" charset="0"/>
              <a:ea typeface="Times New Roman"/>
            </a:endParaRPr>
          </a:p>
          <a:p>
            <a:pPr>
              <a:lnSpc>
                <a:spcPct val="115000"/>
              </a:lnSpc>
            </a:pPr>
            <a:endParaRPr lang="es-ES" i="1" dirty="0">
              <a:latin typeface="Calibri Light" panose="020F0302020204030204" pitchFamily="34" charset="0"/>
              <a:ea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es-ES" sz="1400" dirty="0">
              <a:latin typeface="Calibri Light" panose="020F0302020204030204" pitchFamily="34" charset="0"/>
              <a:ea typeface="Times New Roman"/>
            </a:endParaRP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115" y="627427"/>
            <a:ext cx="1515423" cy="850590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947" y="2247361"/>
            <a:ext cx="1576278" cy="1052349"/>
          </a:xfrm>
          <a:prstGeom prst="rect">
            <a:avLst/>
          </a:prstGeom>
        </p:spPr>
      </p:pic>
      <p:pic>
        <p:nvPicPr>
          <p:cNvPr id="11" name="10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5" y="4074646"/>
            <a:ext cx="1590341" cy="892640"/>
          </a:xfrm>
          <a:prstGeom prst="rect">
            <a:avLst/>
          </a:prstGeom>
        </p:spPr>
      </p:pic>
      <p:pic>
        <p:nvPicPr>
          <p:cNvPr id="15" name="14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4" y="5675440"/>
            <a:ext cx="1590341" cy="892640"/>
          </a:xfrm>
          <a:prstGeom prst="rect">
            <a:avLst/>
          </a:prstGeom>
        </p:spPr>
      </p:pic>
      <p:sp>
        <p:nvSpPr>
          <p:cNvPr id="18" name="17 CuadroTexto"/>
          <p:cNvSpPr txBox="1"/>
          <p:nvPr/>
        </p:nvSpPr>
        <p:spPr>
          <a:xfrm rot="16200000">
            <a:off x="-398637" y="536640"/>
            <a:ext cx="16106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s-ES_tradnl" altLang="es-ES" sz="1600" dirty="0" smtClean="0">
                <a:latin typeface="Calibri Light" panose="020F0302020204030204" pitchFamily="34" charset="0"/>
              </a:rPr>
              <a:t>FEBRUARY</a:t>
            </a:r>
            <a:endParaRPr lang="es-ES_tradnl" altLang="es-ES" dirty="0">
              <a:latin typeface="Calibri Light" panose="020F0302020204030204" pitchFamily="34" charset="0"/>
            </a:endParaRPr>
          </a:p>
        </p:txBody>
      </p:sp>
      <p:sp>
        <p:nvSpPr>
          <p:cNvPr id="19" name="18 CuadroTexto"/>
          <p:cNvSpPr txBox="1"/>
          <p:nvPr/>
        </p:nvSpPr>
        <p:spPr>
          <a:xfrm rot="16200000">
            <a:off x="-62836" y="2481961"/>
            <a:ext cx="11234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s-ES_tradnl" altLang="es-ES" sz="1600" dirty="0" smtClean="0">
                <a:latin typeface="Calibri Light" panose="020F0302020204030204" pitchFamily="34" charset="0"/>
              </a:rPr>
              <a:t>MARCH</a:t>
            </a:r>
            <a:endParaRPr lang="es-ES_tradnl" altLang="es-ES" sz="1600" dirty="0">
              <a:latin typeface="Calibri Light" panose="020F0302020204030204" pitchFamily="34" charset="0"/>
            </a:endParaRPr>
          </a:p>
        </p:txBody>
      </p:sp>
      <p:sp>
        <p:nvSpPr>
          <p:cNvPr id="20" name="19 CuadroTexto"/>
          <p:cNvSpPr txBox="1"/>
          <p:nvPr/>
        </p:nvSpPr>
        <p:spPr>
          <a:xfrm rot="16200000">
            <a:off x="-134844" y="4166112"/>
            <a:ext cx="1123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s-ES_tradnl" altLang="es-ES" dirty="0" smtClean="0">
                <a:latin typeface="Calibri Light" panose="020F0302020204030204" pitchFamily="34" charset="0"/>
              </a:rPr>
              <a:t>APRIL</a:t>
            </a:r>
            <a:endParaRPr lang="es-ES_tradnl" altLang="es-ES" dirty="0">
              <a:latin typeface="Calibri Light" panose="020F0302020204030204" pitchFamily="34" charset="0"/>
            </a:endParaRPr>
          </a:p>
        </p:txBody>
      </p:sp>
      <p:sp>
        <p:nvSpPr>
          <p:cNvPr id="21" name="20 CuadroTexto"/>
          <p:cNvSpPr txBox="1"/>
          <p:nvPr/>
        </p:nvSpPr>
        <p:spPr>
          <a:xfrm rot="16200000">
            <a:off x="-120612" y="5706932"/>
            <a:ext cx="1123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s-ES_tradnl" altLang="es-ES" dirty="0" smtClean="0">
                <a:latin typeface="Calibri Light" panose="020F0302020204030204" pitchFamily="34" charset="0"/>
              </a:rPr>
              <a:t>MAY</a:t>
            </a:r>
            <a:endParaRPr lang="es-ES_tradnl" altLang="es-ES" dirty="0">
              <a:latin typeface="Calibri Light" panose="020F0302020204030204" pitchFamily="34" charset="0"/>
            </a:endParaRPr>
          </a:p>
        </p:txBody>
      </p:sp>
      <p:sp>
        <p:nvSpPr>
          <p:cNvPr id="22" name="21 Elipse"/>
          <p:cNvSpPr/>
          <p:nvPr/>
        </p:nvSpPr>
        <p:spPr>
          <a:xfrm>
            <a:off x="1338336" y="843408"/>
            <a:ext cx="137320" cy="13732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3" name="22 Elipse"/>
          <p:cNvSpPr/>
          <p:nvPr/>
        </p:nvSpPr>
        <p:spPr>
          <a:xfrm>
            <a:off x="1331640" y="987424"/>
            <a:ext cx="137320" cy="13732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5" name="4 Conector recto"/>
          <p:cNvCxnSpPr>
            <a:stCxn id="22" idx="6"/>
          </p:cNvCxnSpPr>
          <p:nvPr/>
        </p:nvCxnSpPr>
        <p:spPr>
          <a:xfrm flipV="1">
            <a:off x="1475656" y="603050"/>
            <a:ext cx="870793" cy="309018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5" name="24 Conector recto"/>
          <p:cNvCxnSpPr/>
          <p:nvPr/>
        </p:nvCxnSpPr>
        <p:spPr>
          <a:xfrm>
            <a:off x="1729272" y="1120495"/>
            <a:ext cx="768637" cy="148265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3" name="32 CuadroTexto"/>
          <p:cNvSpPr txBox="1"/>
          <p:nvPr/>
        </p:nvSpPr>
        <p:spPr>
          <a:xfrm>
            <a:off x="2497911" y="707850"/>
            <a:ext cx="4820180" cy="801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err="1">
                <a:latin typeface="Calibri Light" panose="020F0302020204030204" pitchFamily="34" charset="0"/>
                <a:ea typeface="Times New Roman"/>
                <a:cs typeface="Arial"/>
              </a:rPr>
              <a:t>Grishenkov</a:t>
            </a:r>
            <a:r>
              <a:rPr lang="es-ES" sz="1400" dirty="0" smtClean="0">
                <a:latin typeface="Calibri Light" panose="020F0302020204030204" pitchFamily="34" charset="0"/>
                <a:ea typeface="Times New Roman"/>
                <a:cs typeface="Arial"/>
              </a:rPr>
              <a:t>, </a:t>
            </a:r>
            <a:r>
              <a:rPr lang="es-ES" sz="1400" dirty="0" err="1" smtClean="0">
                <a:latin typeface="Calibri Light" panose="020F0302020204030204" pitchFamily="34" charset="0"/>
                <a:ea typeface="Times New Roman"/>
                <a:cs typeface="Arial"/>
              </a:rPr>
              <a:t>Dmitry</a:t>
            </a:r>
            <a:r>
              <a:rPr lang="es-ES" sz="1400" dirty="0" smtClean="0">
                <a:latin typeface="Calibri Light" panose="020F0302020204030204" pitchFamily="34" charset="0"/>
                <a:ea typeface="Times New Roman"/>
                <a:cs typeface="Arial"/>
              </a:rPr>
              <a:t>    </a:t>
            </a:r>
            <a:r>
              <a:rPr lang="en-US" sz="1500" dirty="0" smtClean="0">
                <a:latin typeface="Calibri Light" panose="020F0302020204030204" pitchFamily="34" charset="0"/>
                <a:ea typeface="Times New Roman"/>
                <a:cs typeface="Arial"/>
              </a:rPr>
              <a:t>EARLY DIAGNOSTICS AND MONITORING</a:t>
            </a:r>
          </a:p>
          <a:p>
            <a:r>
              <a:rPr lang="en-US" sz="1500" dirty="0" smtClean="0">
                <a:latin typeface="Calibri Light" panose="020F0302020204030204" pitchFamily="34" charset="0"/>
                <a:ea typeface="Times New Roman"/>
                <a:cs typeface="Arial"/>
              </a:rPr>
              <a:t>	             OF PROGRESSION OF LIVER CANCER</a:t>
            </a:r>
            <a:endParaRPr lang="es-ES" sz="1500" dirty="0" smtClean="0">
              <a:latin typeface="Calibri Light" panose="020F0302020204030204" pitchFamily="34" charset="0"/>
              <a:ea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es-ES" sz="1400" dirty="0">
              <a:latin typeface="Calibri Light" panose="020F0302020204030204" pitchFamily="34" charset="0"/>
              <a:ea typeface="Times New Roman"/>
            </a:endParaRPr>
          </a:p>
        </p:txBody>
      </p:sp>
      <p:sp>
        <p:nvSpPr>
          <p:cNvPr id="34" name="33 CuadroTexto"/>
          <p:cNvSpPr txBox="1"/>
          <p:nvPr/>
        </p:nvSpPr>
        <p:spPr>
          <a:xfrm>
            <a:off x="7308304" y="692696"/>
            <a:ext cx="1406839" cy="54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  <a:spcAft>
                <a:spcPts val="0"/>
              </a:spcAft>
            </a:pPr>
            <a:r>
              <a:rPr lang="en-US" sz="1400" b="1" dirty="0">
                <a:latin typeface="Calibri Light" panose="020F0302020204030204" pitchFamily="34" charset="0"/>
                <a:ea typeface="Times New Roman"/>
                <a:cs typeface="Arial"/>
              </a:rPr>
              <a:t>KTH Royal </a:t>
            </a:r>
            <a:endParaRPr lang="en-US" sz="1400" b="1" dirty="0" smtClean="0">
              <a:latin typeface="Calibri Light" panose="020F0302020204030204" pitchFamily="34" charset="0"/>
              <a:ea typeface="Times New Roman"/>
              <a:cs typeface="Arial"/>
            </a:endParaRPr>
          </a:p>
          <a:p>
            <a:pPr algn="ctr">
              <a:lnSpc>
                <a:spcPct val="70000"/>
              </a:lnSpc>
              <a:spcAft>
                <a:spcPts val="0"/>
              </a:spcAft>
            </a:pPr>
            <a:r>
              <a:rPr lang="en-US" sz="1400" b="1" dirty="0" smtClean="0">
                <a:latin typeface="Calibri Light" panose="020F0302020204030204" pitchFamily="34" charset="0"/>
                <a:ea typeface="Times New Roman"/>
                <a:cs typeface="Arial"/>
              </a:rPr>
              <a:t>Institute </a:t>
            </a:r>
            <a:r>
              <a:rPr lang="en-US" sz="1400" b="1" dirty="0">
                <a:latin typeface="Calibri Light" panose="020F0302020204030204" pitchFamily="34" charset="0"/>
                <a:ea typeface="Times New Roman"/>
                <a:cs typeface="Arial"/>
              </a:rPr>
              <a:t>of </a:t>
            </a:r>
            <a:endParaRPr lang="en-US" sz="1400" b="1" dirty="0" smtClean="0">
              <a:latin typeface="Calibri Light" panose="020F0302020204030204" pitchFamily="34" charset="0"/>
              <a:ea typeface="Times New Roman"/>
              <a:cs typeface="Arial"/>
            </a:endParaRPr>
          </a:p>
          <a:p>
            <a:pPr algn="ctr">
              <a:lnSpc>
                <a:spcPct val="70000"/>
              </a:lnSpc>
              <a:spcAft>
                <a:spcPts val="0"/>
              </a:spcAft>
            </a:pPr>
            <a:r>
              <a:rPr lang="en-US" sz="1400" b="1" dirty="0" smtClean="0">
                <a:latin typeface="Calibri Light" panose="020F0302020204030204" pitchFamily="34" charset="0"/>
                <a:ea typeface="Times New Roman"/>
                <a:cs typeface="Arial"/>
              </a:rPr>
              <a:t>Technology </a:t>
            </a:r>
            <a:r>
              <a:rPr lang="es-ES" sz="1400" b="1" dirty="0" smtClean="0">
                <a:latin typeface="Calibri Light" panose="020F0302020204030204" pitchFamily="34" charset="0"/>
                <a:ea typeface="Times New Roman"/>
              </a:rPr>
              <a:t> </a:t>
            </a:r>
            <a:r>
              <a:rPr lang="en-US" sz="1400" b="1" dirty="0" smtClean="0">
                <a:latin typeface="Calibri Light" panose="020F0302020204030204" pitchFamily="34" charset="0"/>
                <a:ea typeface="Times New Roman"/>
                <a:cs typeface="Arial"/>
              </a:rPr>
              <a:t>(</a:t>
            </a:r>
            <a:r>
              <a:rPr lang="en-US" sz="1400" b="1" dirty="0">
                <a:latin typeface="Calibri Light" panose="020F0302020204030204" pitchFamily="34" charset="0"/>
                <a:ea typeface="Times New Roman"/>
                <a:cs typeface="Arial"/>
              </a:rPr>
              <a:t>S</a:t>
            </a:r>
            <a:r>
              <a:rPr lang="en-US" sz="1400" b="1" dirty="0" smtClean="0">
                <a:latin typeface="Calibri Light" panose="020F0302020204030204" pitchFamily="34" charset="0"/>
                <a:ea typeface="Times New Roman"/>
                <a:cs typeface="Arial"/>
              </a:rPr>
              <a:t>)</a:t>
            </a:r>
            <a:endParaRPr lang="es-ES" dirty="0"/>
          </a:p>
        </p:txBody>
      </p:sp>
      <p:sp>
        <p:nvSpPr>
          <p:cNvPr id="35" name="34 Elipse"/>
          <p:cNvSpPr/>
          <p:nvPr/>
        </p:nvSpPr>
        <p:spPr>
          <a:xfrm>
            <a:off x="1338336" y="1124744"/>
            <a:ext cx="137320" cy="13732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1" name="40 Elipse"/>
          <p:cNvSpPr/>
          <p:nvPr/>
        </p:nvSpPr>
        <p:spPr>
          <a:xfrm>
            <a:off x="1338336" y="2420888"/>
            <a:ext cx="137320" cy="13732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2" name="41 Elipse"/>
          <p:cNvSpPr/>
          <p:nvPr/>
        </p:nvSpPr>
        <p:spPr>
          <a:xfrm>
            <a:off x="1331640" y="2643608"/>
            <a:ext cx="137320" cy="13732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3" name="42 Elipse"/>
          <p:cNvSpPr/>
          <p:nvPr/>
        </p:nvSpPr>
        <p:spPr>
          <a:xfrm>
            <a:off x="1331640" y="2931640"/>
            <a:ext cx="137320" cy="13732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4" name="43 Elipse"/>
          <p:cNvSpPr/>
          <p:nvPr/>
        </p:nvSpPr>
        <p:spPr>
          <a:xfrm>
            <a:off x="1259632" y="4077072"/>
            <a:ext cx="137320" cy="13732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5" name="44 Elipse"/>
          <p:cNvSpPr/>
          <p:nvPr/>
        </p:nvSpPr>
        <p:spPr>
          <a:xfrm>
            <a:off x="1259632" y="4299792"/>
            <a:ext cx="137320" cy="13732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6" name="45 Elipse"/>
          <p:cNvSpPr/>
          <p:nvPr/>
        </p:nvSpPr>
        <p:spPr>
          <a:xfrm>
            <a:off x="1259632" y="5877272"/>
            <a:ext cx="137320" cy="13732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7" name="46 Elipse"/>
          <p:cNvSpPr/>
          <p:nvPr/>
        </p:nvSpPr>
        <p:spPr>
          <a:xfrm>
            <a:off x="1259632" y="6189641"/>
            <a:ext cx="137320" cy="13732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8" name="47 Elipse"/>
          <p:cNvSpPr/>
          <p:nvPr/>
        </p:nvSpPr>
        <p:spPr>
          <a:xfrm>
            <a:off x="1266328" y="6381328"/>
            <a:ext cx="137320" cy="13732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50" name="49 Conector recto"/>
          <p:cNvCxnSpPr/>
          <p:nvPr/>
        </p:nvCxnSpPr>
        <p:spPr>
          <a:xfrm flipH="1">
            <a:off x="1619676" y="777929"/>
            <a:ext cx="1008113" cy="193978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0" name="29 Conector recto"/>
          <p:cNvCxnSpPr/>
          <p:nvPr/>
        </p:nvCxnSpPr>
        <p:spPr>
          <a:xfrm>
            <a:off x="3995937" y="188640"/>
            <a:ext cx="0" cy="0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6" name="35 Conector recto"/>
          <p:cNvCxnSpPr/>
          <p:nvPr/>
        </p:nvCxnSpPr>
        <p:spPr>
          <a:xfrm>
            <a:off x="7308305" y="260648"/>
            <a:ext cx="0" cy="0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8" name="37 CuadroTexto"/>
          <p:cNvSpPr txBox="1"/>
          <p:nvPr/>
        </p:nvSpPr>
        <p:spPr>
          <a:xfrm>
            <a:off x="1983758" y="1234314"/>
            <a:ext cx="5334333" cy="640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s-ES" sz="1400" dirty="0" smtClean="0">
                <a:latin typeface="Calibri Light" panose="020F0302020204030204" pitchFamily="34" charset="0"/>
                <a:ea typeface="Times New Roman"/>
                <a:cs typeface="Arial"/>
              </a:rPr>
              <a:t>    </a:t>
            </a:r>
            <a:r>
              <a:rPr lang="es-ES" sz="1400" dirty="0" err="1" smtClean="0">
                <a:latin typeface="Calibri Light" panose="020F0302020204030204" pitchFamily="34" charset="0"/>
                <a:ea typeface="Times New Roman"/>
                <a:cs typeface="Arial"/>
              </a:rPr>
              <a:t>Strużyński</a:t>
            </a:r>
            <a:r>
              <a:rPr lang="es-ES" sz="1400" dirty="0" smtClean="0">
                <a:latin typeface="Calibri Light" panose="020F0302020204030204" pitchFamily="34" charset="0"/>
                <a:ea typeface="Times New Roman"/>
                <a:cs typeface="Arial"/>
              </a:rPr>
              <a:t>, </a:t>
            </a:r>
            <a:r>
              <a:rPr lang="es-ES" sz="1400" dirty="0" err="1" smtClean="0">
                <a:latin typeface="Calibri Light" panose="020F0302020204030204" pitchFamily="34" charset="0"/>
                <a:ea typeface="Times New Roman"/>
                <a:cs typeface="Arial"/>
              </a:rPr>
              <a:t>Andrzej</a:t>
            </a:r>
            <a:r>
              <a:rPr lang="es-ES" sz="1400" dirty="0" smtClean="0">
                <a:latin typeface="Calibri Light" panose="020F0302020204030204" pitchFamily="34" charset="0"/>
                <a:ea typeface="Times New Roman"/>
                <a:cs typeface="Arial"/>
              </a:rPr>
              <a:t>   </a:t>
            </a:r>
            <a:r>
              <a:rPr lang="en-US" sz="1500" dirty="0" smtClean="0">
                <a:latin typeface="Calibri Light" panose="020F0302020204030204" pitchFamily="34" charset="0"/>
                <a:ea typeface="Times New Roman"/>
                <a:cs typeface="Arial"/>
              </a:rPr>
              <a:t>HYDRODYNAMICS OF MOUNTAIN RIVERS</a:t>
            </a:r>
          </a:p>
          <a:p>
            <a:pPr algn="ctr">
              <a:lnSpc>
                <a:spcPct val="115000"/>
              </a:lnSpc>
            </a:pPr>
            <a:r>
              <a:rPr lang="en-US" sz="1500" dirty="0" smtClean="0">
                <a:latin typeface="Calibri Light" panose="020F0302020204030204" pitchFamily="34" charset="0"/>
                <a:ea typeface="Times New Roman"/>
                <a:cs typeface="Arial"/>
              </a:rPr>
              <a:t>                                      AND STREAMS</a:t>
            </a:r>
            <a:r>
              <a:rPr lang="en-US" sz="1600" dirty="0" smtClean="0">
                <a:latin typeface="Calibri Light" panose="020F0302020204030204" pitchFamily="34" charset="0"/>
                <a:ea typeface="Times New Roman"/>
                <a:cs typeface="Arial"/>
              </a:rPr>
              <a:t>. </a:t>
            </a:r>
            <a:r>
              <a:rPr lang="en-US" sz="1400" dirty="0" smtClean="0">
                <a:latin typeface="Calibri Light" panose="020F0302020204030204" pitchFamily="34" charset="0"/>
                <a:ea typeface="Times New Roman"/>
                <a:cs typeface="Arial"/>
              </a:rPr>
              <a:t>FLOOD RISK MANAGEMENT</a:t>
            </a:r>
            <a:endParaRPr lang="es-ES" sz="1100" dirty="0">
              <a:latin typeface="Calibri Light" panose="020F0302020204030204" pitchFamily="34" charset="0"/>
              <a:ea typeface="Times New Roman"/>
            </a:endParaRPr>
          </a:p>
        </p:txBody>
      </p:sp>
      <p:sp>
        <p:nvSpPr>
          <p:cNvPr id="49" name="48 CuadroTexto"/>
          <p:cNvSpPr txBox="1"/>
          <p:nvPr/>
        </p:nvSpPr>
        <p:spPr>
          <a:xfrm>
            <a:off x="7344309" y="1332081"/>
            <a:ext cx="1406839" cy="3939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  <a:spcAft>
                <a:spcPts val="0"/>
              </a:spcAft>
            </a:pPr>
            <a:r>
              <a:rPr lang="en-US" sz="1400" b="1" dirty="0">
                <a:latin typeface="Calibri Light" panose="020F0302020204030204" pitchFamily="34" charset="0"/>
                <a:ea typeface="Times New Roman"/>
                <a:cs typeface="Arial"/>
              </a:rPr>
              <a:t>Univ. of Agric. in </a:t>
            </a:r>
            <a:r>
              <a:rPr lang="en-US" sz="1400" b="1" dirty="0" smtClean="0">
                <a:latin typeface="Calibri Light" panose="020F0302020204030204" pitchFamily="34" charset="0"/>
                <a:ea typeface="Times New Roman"/>
                <a:cs typeface="Arial"/>
              </a:rPr>
              <a:t>Krakow  (PL)   </a:t>
            </a:r>
            <a:endParaRPr lang="es-ES" sz="1400" dirty="0">
              <a:latin typeface="Calibri Light" panose="020F0302020204030204" pitchFamily="34" charset="0"/>
              <a:ea typeface="Times New Roman"/>
            </a:endParaRPr>
          </a:p>
        </p:txBody>
      </p:sp>
      <p:sp>
        <p:nvSpPr>
          <p:cNvPr id="51" name="50 CuadroTexto"/>
          <p:cNvSpPr txBox="1"/>
          <p:nvPr/>
        </p:nvSpPr>
        <p:spPr>
          <a:xfrm>
            <a:off x="2127775" y="2024164"/>
            <a:ext cx="4889927" cy="6232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pl-PL" sz="1400" dirty="0">
                <a:latin typeface="Calibri Light" panose="020F0302020204030204" pitchFamily="34" charset="0"/>
                <a:ea typeface="Times New Roman"/>
                <a:cs typeface="Arial"/>
              </a:rPr>
              <a:t>Van </a:t>
            </a:r>
            <a:r>
              <a:rPr lang="pl-PL" sz="1400" dirty="0" smtClean="0">
                <a:latin typeface="Calibri Light" panose="020F0302020204030204" pitchFamily="34" charset="0"/>
                <a:ea typeface="Times New Roman"/>
                <a:cs typeface="Arial"/>
              </a:rPr>
              <a:t>Erp,</a:t>
            </a:r>
            <a:r>
              <a:rPr lang="es-ES" sz="1400" dirty="0" smtClean="0">
                <a:latin typeface="Calibri Light" panose="020F0302020204030204" pitchFamily="34" charset="0"/>
                <a:ea typeface="Times New Roman"/>
                <a:cs typeface="Arial"/>
              </a:rPr>
              <a:t> </a:t>
            </a:r>
            <a:r>
              <a:rPr lang="pl-PL" sz="1400" dirty="0" smtClean="0">
                <a:latin typeface="Calibri Light" panose="020F0302020204030204" pitchFamily="34" charset="0"/>
                <a:ea typeface="Times New Roman"/>
                <a:cs typeface="Arial"/>
              </a:rPr>
              <a:t>Lenny</a:t>
            </a:r>
            <a:r>
              <a:rPr lang="es-ES" sz="1400" dirty="0" smtClean="0">
                <a:latin typeface="Calibri Light" panose="020F0302020204030204" pitchFamily="34" charset="0"/>
                <a:ea typeface="Times New Roman"/>
                <a:cs typeface="Arial"/>
              </a:rPr>
              <a:t>      </a:t>
            </a:r>
            <a:r>
              <a:rPr lang="en-US" sz="1500" dirty="0" smtClean="0">
                <a:latin typeface="Calibri Light" panose="020F0302020204030204" pitchFamily="34" charset="0"/>
                <a:ea typeface="Times New Roman"/>
                <a:cs typeface="Arial"/>
              </a:rPr>
              <a:t>NATURAL BEHAVIOUR, ANIMAL REWARD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1500" dirty="0" smtClean="0">
                <a:latin typeface="Calibri Light" panose="020F0302020204030204" pitchFamily="34" charset="0"/>
                <a:ea typeface="Times New Roman"/>
                <a:cs typeface="Arial"/>
              </a:rPr>
              <a:t>                         SYSTEMS AND  BRAIN ENRICHMENT </a:t>
            </a:r>
            <a:endParaRPr lang="es-ES" sz="1500" dirty="0">
              <a:latin typeface="Calibri Light" panose="020F0302020204030204" pitchFamily="34" charset="0"/>
              <a:ea typeface="Times New Roman"/>
            </a:endParaRPr>
          </a:p>
        </p:txBody>
      </p:sp>
      <p:sp>
        <p:nvSpPr>
          <p:cNvPr id="52" name="51 CuadroTexto"/>
          <p:cNvSpPr txBox="1"/>
          <p:nvPr/>
        </p:nvSpPr>
        <p:spPr>
          <a:xfrm>
            <a:off x="7308305" y="2150878"/>
            <a:ext cx="1440122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5000"/>
              </a:lnSpc>
              <a:spcAft>
                <a:spcPts val="0"/>
              </a:spcAft>
            </a:pPr>
            <a:r>
              <a:rPr lang="en-US" sz="1400" b="1" dirty="0">
                <a:latin typeface="Calibri Light" panose="020F0302020204030204" pitchFamily="34" charset="0"/>
                <a:ea typeface="Times New Roman"/>
                <a:cs typeface="Arial"/>
              </a:rPr>
              <a:t>Univ. of Applied Sci. in Den Bosch (NL</a:t>
            </a:r>
            <a:r>
              <a:rPr lang="en-US" sz="1400" b="1" dirty="0">
                <a:latin typeface="Arial Narrow"/>
                <a:ea typeface="Times New Roman"/>
                <a:cs typeface="Arial"/>
              </a:rPr>
              <a:t>)</a:t>
            </a:r>
            <a:endParaRPr lang="es-ES" sz="1400" dirty="0">
              <a:latin typeface="Times New Roman"/>
              <a:ea typeface="Times New Roman"/>
            </a:endParaRPr>
          </a:p>
        </p:txBody>
      </p:sp>
      <p:sp>
        <p:nvSpPr>
          <p:cNvPr id="53" name="52 CuadroTexto"/>
          <p:cNvSpPr txBox="1"/>
          <p:nvPr/>
        </p:nvSpPr>
        <p:spPr>
          <a:xfrm>
            <a:off x="1907706" y="2549506"/>
            <a:ext cx="4889932" cy="3577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  <a:tabLst>
                <a:tab pos="295275" algn="l"/>
                <a:tab pos="2708275" algn="ctr"/>
              </a:tabLst>
            </a:pPr>
            <a:r>
              <a:rPr lang="es-ES" sz="1400" dirty="0" err="1" smtClean="0">
                <a:latin typeface="Calibri Light" panose="020F0302020204030204" pitchFamily="34" charset="0"/>
                <a:ea typeface="Times New Roman"/>
                <a:cs typeface="Arial"/>
              </a:rPr>
              <a:t>Mohareb</a:t>
            </a:r>
            <a:r>
              <a:rPr lang="es-ES" sz="1400" dirty="0" smtClean="0">
                <a:latin typeface="Calibri Light" panose="020F0302020204030204" pitchFamily="34" charset="0"/>
                <a:ea typeface="Times New Roman"/>
                <a:cs typeface="Arial"/>
              </a:rPr>
              <a:t>, </a:t>
            </a:r>
            <a:r>
              <a:rPr lang="es-ES" sz="1400" dirty="0" err="1" smtClean="0">
                <a:latin typeface="Calibri Light" panose="020F0302020204030204" pitchFamily="34" charset="0"/>
                <a:ea typeface="Times New Roman"/>
                <a:cs typeface="Arial"/>
              </a:rPr>
              <a:t>Fady</a:t>
            </a:r>
            <a:r>
              <a:rPr lang="es-ES" sz="1400" dirty="0" smtClean="0">
                <a:latin typeface="Calibri Light" panose="020F0302020204030204" pitchFamily="34" charset="0"/>
                <a:ea typeface="Times New Roman"/>
                <a:cs typeface="Arial"/>
              </a:rPr>
              <a:t>                   </a:t>
            </a:r>
            <a:r>
              <a:rPr lang="en-US" sz="1500" dirty="0" smtClean="0">
                <a:latin typeface="Calibri Light" panose="020F0302020204030204" pitchFamily="34" charset="0"/>
                <a:ea typeface="Times New Roman"/>
                <a:cs typeface="Arial"/>
              </a:rPr>
              <a:t>APPLIED BIOINFORMATICS</a:t>
            </a:r>
            <a:endParaRPr lang="es-ES" sz="1500" dirty="0">
              <a:latin typeface="Calibri Light" panose="020F0302020204030204" pitchFamily="34" charset="0"/>
              <a:ea typeface="Times New Roman"/>
            </a:endParaRPr>
          </a:p>
        </p:txBody>
      </p:sp>
      <p:sp>
        <p:nvSpPr>
          <p:cNvPr id="54" name="53 CuadroTexto"/>
          <p:cNvSpPr txBox="1"/>
          <p:nvPr/>
        </p:nvSpPr>
        <p:spPr>
          <a:xfrm>
            <a:off x="7164289" y="2639941"/>
            <a:ext cx="177384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5000"/>
              </a:lnSpc>
              <a:spcAft>
                <a:spcPts val="0"/>
              </a:spcAft>
            </a:pPr>
            <a:r>
              <a:rPr lang="es-ES" sz="1400" b="1" dirty="0" err="1">
                <a:latin typeface="Calibri Light" panose="020F0302020204030204" pitchFamily="34" charset="0"/>
                <a:ea typeface="Times New Roman"/>
                <a:cs typeface="Arial"/>
              </a:rPr>
              <a:t>Cranfield</a:t>
            </a:r>
            <a:r>
              <a:rPr lang="es-ES" sz="1400" b="1" dirty="0">
                <a:latin typeface="Calibri Light" panose="020F0302020204030204" pitchFamily="34" charset="0"/>
                <a:ea typeface="Times New Roman"/>
                <a:cs typeface="Arial"/>
              </a:rPr>
              <a:t> </a:t>
            </a:r>
            <a:r>
              <a:rPr lang="es-ES" sz="1400" b="1" dirty="0" err="1" smtClean="0">
                <a:latin typeface="Calibri Light" panose="020F0302020204030204" pitchFamily="34" charset="0"/>
                <a:ea typeface="Times New Roman"/>
                <a:cs typeface="Arial"/>
              </a:rPr>
              <a:t>University</a:t>
            </a:r>
            <a:r>
              <a:rPr lang="es-ES" sz="1400" b="1" dirty="0" smtClean="0">
                <a:latin typeface="Calibri Light" panose="020F0302020204030204" pitchFamily="34" charset="0"/>
                <a:ea typeface="Times New Roman"/>
                <a:cs typeface="Arial"/>
              </a:rPr>
              <a:t> </a:t>
            </a:r>
            <a:r>
              <a:rPr lang="it-IT" sz="1400" b="1" dirty="0" smtClean="0">
                <a:latin typeface="Calibri Light" panose="020F0302020204030204" pitchFamily="34" charset="0"/>
                <a:ea typeface="Times New Roman"/>
                <a:cs typeface="Arial"/>
              </a:rPr>
              <a:t>(UK</a:t>
            </a:r>
            <a:r>
              <a:rPr lang="it-IT" sz="1400" b="1" dirty="0">
                <a:latin typeface="Calibri Light" panose="020F0302020204030204" pitchFamily="34" charset="0"/>
                <a:ea typeface="Times New Roman"/>
                <a:cs typeface="Arial"/>
              </a:rPr>
              <a:t>)</a:t>
            </a:r>
            <a:endParaRPr lang="es-ES" sz="1400" b="1" dirty="0">
              <a:latin typeface="Calibri Light" panose="020F0302020204030204" pitchFamily="34" charset="0"/>
              <a:ea typeface="Times New Roman"/>
              <a:cs typeface="Arial"/>
            </a:endParaRPr>
          </a:p>
        </p:txBody>
      </p:sp>
      <p:sp>
        <p:nvSpPr>
          <p:cNvPr id="55" name="54 CuadroTexto"/>
          <p:cNvSpPr txBox="1"/>
          <p:nvPr/>
        </p:nvSpPr>
        <p:spPr>
          <a:xfrm>
            <a:off x="1986329" y="2780928"/>
            <a:ext cx="4889927" cy="6232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s-ES" sz="1400" dirty="0" err="1" smtClean="0">
                <a:latin typeface="Calibri Light" panose="020F0302020204030204" pitchFamily="34" charset="0"/>
                <a:ea typeface="Times New Roman"/>
                <a:cs typeface="Arial"/>
              </a:rPr>
              <a:t>Moscatelli,</a:t>
            </a:r>
            <a:r>
              <a:rPr lang="es-ES" sz="1300" dirty="0" err="1" smtClean="0">
                <a:latin typeface="Calibri Light" panose="020F0302020204030204" pitchFamily="34" charset="0"/>
                <a:ea typeface="Times New Roman"/>
                <a:cs typeface="Arial"/>
              </a:rPr>
              <a:t>Mª</a:t>
            </a:r>
            <a:r>
              <a:rPr lang="es-ES" sz="1300" dirty="0" smtClean="0">
                <a:latin typeface="Calibri Light" panose="020F0302020204030204" pitchFamily="34" charset="0"/>
                <a:ea typeface="Times New Roman"/>
                <a:cs typeface="Arial"/>
              </a:rPr>
              <a:t> Cristina           </a:t>
            </a:r>
            <a:r>
              <a:rPr lang="es-ES" sz="1400" dirty="0" smtClean="0">
                <a:latin typeface="Calibri Light" panose="020F0302020204030204" pitchFamily="34" charset="0"/>
                <a:ea typeface="Times New Roman"/>
                <a:cs typeface="Arial"/>
              </a:rPr>
              <a:t>  </a:t>
            </a:r>
            <a:r>
              <a:rPr lang="en-US" sz="1500" dirty="0" smtClean="0">
                <a:latin typeface="Calibri Light" panose="020F0302020204030204" pitchFamily="34" charset="0"/>
                <a:ea typeface="Times New Roman"/>
                <a:cs typeface="Arial"/>
              </a:rPr>
              <a:t>INDICATORS OF SOIL HEALTH IN 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1500" dirty="0" smtClean="0">
                <a:latin typeface="Calibri Light" panose="020F0302020204030204" pitchFamily="34" charset="0"/>
                <a:ea typeface="Times New Roman"/>
                <a:cs typeface="Arial"/>
              </a:rPr>
              <a:t>                                               PRESENCE OF METALS</a:t>
            </a:r>
            <a:endParaRPr lang="es-ES" sz="1500" dirty="0">
              <a:latin typeface="Calibri Light" panose="020F0302020204030204" pitchFamily="34" charset="0"/>
              <a:ea typeface="Times New Roman"/>
            </a:endParaRPr>
          </a:p>
        </p:txBody>
      </p:sp>
      <p:sp>
        <p:nvSpPr>
          <p:cNvPr id="57" name="56 CuadroTexto"/>
          <p:cNvSpPr txBox="1"/>
          <p:nvPr/>
        </p:nvSpPr>
        <p:spPr>
          <a:xfrm>
            <a:off x="7164289" y="3001168"/>
            <a:ext cx="177384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5000"/>
              </a:lnSpc>
              <a:spcAft>
                <a:spcPts val="0"/>
              </a:spcAft>
            </a:pPr>
            <a:r>
              <a:rPr lang="es-ES" sz="1400" b="1" dirty="0" err="1">
                <a:latin typeface="Calibri Light" panose="020F0302020204030204" pitchFamily="34" charset="0"/>
                <a:ea typeface="Times New Roman"/>
                <a:cs typeface="Arial"/>
              </a:rPr>
              <a:t>Università</a:t>
            </a:r>
            <a:r>
              <a:rPr lang="es-ES" sz="1400" b="1" dirty="0">
                <a:latin typeface="Calibri Light" panose="020F0302020204030204" pitchFamily="34" charset="0"/>
                <a:ea typeface="Times New Roman"/>
                <a:cs typeface="Arial"/>
              </a:rPr>
              <a:t> </a:t>
            </a:r>
            <a:r>
              <a:rPr lang="es-ES" sz="1400" b="1" dirty="0" err="1">
                <a:latin typeface="Calibri Light" panose="020F0302020204030204" pitchFamily="34" charset="0"/>
                <a:ea typeface="Times New Roman"/>
                <a:cs typeface="Arial"/>
              </a:rPr>
              <a:t>degli</a:t>
            </a:r>
            <a:r>
              <a:rPr lang="es-ES" sz="1400" b="1" dirty="0">
                <a:latin typeface="Calibri Light" panose="020F0302020204030204" pitchFamily="34" charset="0"/>
                <a:ea typeface="Times New Roman"/>
                <a:cs typeface="Arial"/>
              </a:rPr>
              <a:t> </a:t>
            </a:r>
            <a:r>
              <a:rPr lang="es-ES" sz="1400" b="1" dirty="0" err="1" smtClean="0">
                <a:latin typeface="Calibri Light" panose="020F0302020204030204" pitchFamily="34" charset="0"/>
                <a:ea typeface="Times New Roman"/>
                <a:cs typeface="Arial"/>
              </a:rPr>
              <a:t>Studi</a:t>
            </a:r>
            <a:endParaRPr lang="es-ES" sz="1400" b="1" dirty="0" smtClean="0">
              <a:latin typeface="Calibri Light" panose="020F0302020204030204" pitchFamily="34" charset="0"/>
              <a:ea typeface="Times New Roman"/>
              <a:cs typeface="Arial"/>
            </a:endParaRPr>
          </a:p>
          <a:p>
            <a:pPr algn="ctr">
              <a:lnSpc>
                <a:spcPct val="75000"/>
              </a:lnSpc>
              <a:spcAft>
                <a:spcPts val="0"/>
              </a:spcAft>
            </a:pPr>
            <a:r>
              <a:rPr lang="es-ES" sz="1400" b="1" dirty="0" err="1" smtClean="0">
                <a:latin typeface="Calibri Light" panose="020F0302020204030204" pitchFamily="34" charset="0"/>
                <a:ea typeface="Times New Roman"/>
                <a:cs typeface="Arial"/>
              </a:rPr>
              <a:t>della</a:t>
            </a:r>
            <a:r>
              <a:rPr lang="es-ES" sz="1400" b="1" dirty="0" smtClean="0">
                <a:latin typeface="Calibri Light" panose="020F0302020204030204" pitchFamily="34" charset="0"/>
                <a:ea typeface="Times New Roman"/>
                <a:cs typeface="Arial"/>
              </a:rPr>
              <a:t> </a:t>
            </a:r>
            <a:r>
              <a:rPr lang="es-ES" sz="1400" b="1" dirty="0" err="1" smtClean="0">
                <a:latin typeface="Calibri Light" panose="020F0302020204030204" pitchFamily="34" charset="0"/>
                <a:ea typeface="Times New Roman"/>
                <a:cs typeface="Arial"/>
              </a:rPr>
              <a:t>Tuscia</a:t>
            </a:r>
            <a:r>
              <a:rPr lang="es-ES" sz="1400" b="1" dirty="0" smtClean="0">
                <a:latin typeface="Calibri Light" panose="020F0302020204030204" pitchFamily="34" charset="0"/>
                <a:ea typeface="Times New Roman"/>
                <a:cs typeface="Arial"/>
              </a:rPr>
              <a:t> (I</a:t>
            </a:r>
            <a:r>
              <a:rPr lang="es-ES" sz="1400" b="1" dirty="0">
                <a:latin typeface="Calibri Light" panose="020F0302020204030204" pitchFamily="34" charset="0"/>
                <a:ea typeface="Times New Roman"/>
                <a:cs typeface="Arial"/>
              </a:rPr>
              <a:t>)</a:t>
            </a:r>
            <a:endParaRPr lang="es-ES" sz="1400" dirty="0">
              <a:latin typeface="Calibri Light" panose="020F0302020204030204" pitchFamily="34" charset="0"/>
              <a:ea typeface="Times New Roman"/>
            </a:endParaRPr>
          </a:p>
        </p:txBody>
      </p:sp>
      <p:cxnSp>
        <p:nvCxnSpPr>
          <p:cNvPr id="28" name="27 Conector recto"/>
          <p:cNvCxnSpPr/>
          <p:nvPr/>
        </p:nvCxnSpPr>
        <p:spPr>
          <a:xfrm>
            <a:off x="2771800" y="2532791"/>
            <a:ext cx="5019222" cy="0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64 Conector recto"/>
          <p:cNvCxnSpPr/>
          <p:nvPr/>
        </p:nvCxnSpPr>
        <p:spPr>
          <a:xfrm>
            <a:off x="2683644" y="1772816"/>
            <a:ext cx="5019222" cy="0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65 Conector recto"/>
          <p:cNvCxnSpPr/>
          <p:nvPr/>
        </p:nvCxnSpPr>
        <p:spPr>
          <a:xfrm>
            <a:off x="2627785" y="1173608"/>
            <a:ext cx="5019222" cy="0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66 Conector recto"/>
          <p:cNvCxnSpPr/>
          <p:nvPr/>
        </p:nvCxnSpPr>
        <p:spPr>
          <a:xfrm>
            <a:off x="2627785" y="620688"/>
            <a:ext cx="5019222" cy="0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67 Conector recto"/>
          <p:cNvCxnSpPr/>
          <p:nvPr/>
        </p:nvCxnSpPr>
        <p:spPr>
          <a:xfrm>
            <a:off x="2771800" y="2899781"/>
            <a:ext cx="5019222" cy="0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68 Conector recto"/>
          <p:cNvCxnSpPr/>
          <p:nvPr/>
        </p:nvCxnSpPr>
        <p:spPr>
          <a:xfrm>
            <a:off x="2807804" y="3344157"/>
            <a:ext cx="5019222" cy="0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69 CuadroTexto"/>
          <p:cNvSpPr txBox="1"/>
          <p:nvPr/>
        </p:nvSpPr>
        <p:spPr>
          <a:xfrm>
            <a:off x="1979712" y="3779217"/>
            <a:ext cx="5498514" cy="6232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s-ES" sz="1400" dirty="0" smtClean="0">
                <a:latin typeface="Calibri Light" panose="020F0302020204030204" pitchFamily="34" charset="0"/>
                <a:ea typeface="Times New Roman"/>
                <a:cs typeface="Arial"/>
              </a:rPr>
              <a:t>Hamid, </a:t>
            </a:r>
            <a:r>
              <a:rPr lang="es-ES" sz="1400" dirty="0" err="1" smtClean="0">
                <a:latin typeface="Calibri Light" panose="020F0302020204030204" pitchFamily="34" charset="0"/>
                <a:ea typeface="Times New Roman"/>
                <a:cs typeface="Arial"/>
              </a:rPr>
              <a:t>Hamed</a:t>
            </a:r>
            <a:r>
              <a:rPr lang="es-ES" sz="1300" dirty="0" smtClean="0">
                <a:latin typeface="Calibri Light" panose="020F0302020204030204" pitchFamily="34" charset="0"/>
                <a:ea typeface="Times New Roman"/>
                <a:cs typeface="Arial"/>
              </a:rPr>
              <a:t>    </a:t>
            </a:r>
            <a:r>
              <a:rPr lang="es-ES" sz="1400" dirty="0" smtClean="0">
                <a:latin typeface="Calibri Light" panose="020F0302020204030204" pitchFamily="34" charset="0"/>
                <a:ea typeface="Times New Roman"/>
                <a:cs typeface="Arial"/>
              </a:rPr>
              <a:t>  </a:t>
            </a:r>
            <a:r>
              <a:rPr lang="en-US" sz="1500" dirty="0" smtClean="0">
                <a:latin typeface="Calibri Light" panose="020F0302020204030204" pitchFamily="34" charset="0"/>
                <a:ea typeface="Times New Roman"/>
                <a:cs typeface="Arial"/>
              </a:rPr>
              <a:t>AUTOMATED CLASSIFICATION OF ARTERY 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1500" dirty="0">
                <a:latin typeface="Calibri Light" panose="020F0302020204030204" pitchFamily="34" charset="0"/>
                <a:ea typeface="Times New Roman"/>
                <a:cs typeface="Arial"/>
              </a:rPr>
              <a:t> </a:t>
            </a:r>
            <a:r>
              <a:rPr lang="en-US" sz="1500" dirty="0" smtClean="0">
                <a:latin typeface="Calibri Light" panose="020F0302020204030204" pitchFamily="34" charset="0"/>
                <a:ea typeface="Times New Roman"/>
                <a:cs typeface="Arial"/>
              </a:rPr>
              <a:t>                         PHYSIOLOGICAL CONDITION</a:t>
            </a:r>
            <a:endParaRPr lang="es-ES" sz="1500" dirty="0">
              <a:latin typeface="Calibri Light" panose="020F0302020204030204" pitchFamily="34" charset="0"/>
              <a:ea typeface="Times New Roman"/>
            </a:endParaRPr>
          </a:p>
        </p:txBody>
      </p:sp>
      <p:sp>
        <p:nvSpPr>
          <p:cNvPr id="71" name="70 CuadroTexto"/>
          <p:cNvSpPr txBox="1"/>
          <p:nvPr/>
        </p:nvSpPr>
        <p:spPr>
          <a:xfrm>
            <a:off x="7178962" y="3855448"/>
            <a:ext cx="177384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5000"/>
              </a:lnSpc>
              <a:spcAft>
                <a:spcPts val="0"/>
              </a:spcAft>
            </a:pPr>
            <a:r>
              <a:rPr lang="en-US" sz="1400" b="1" dirty="0">
                <a:latin typeface="Calibri Light" panose="020F0302020204030204" pitchFamily="34" charset="0"/>
                <a:ea typeface="Times New Roman"/>
                <a:cs typeface="Arial"/>
              </a:rPr>
              <a:t>KTH Royal Institute of </a:t>
            </a:r>
            <a:r>
              <a:rPr lang="en-US" sz="1400" b="1" dirty="0" smtClean="0">
                <a:latin typeface="Calibri Light" panose="020F0302020204030204" pitchFamily="34" charset="0"/>
                <a:ea typeface="Times New Roman"/>
                <a:cs typeface="Arial"/>
              </a:rPr>
              <a:t>Technology (S</a:t>
            </a:r>
            <a:r>
              <a:rPr lang="en-US" sz="1400" b="1" dirty="0">
                <a:latin typeface="Calibri Light" panose="020F0302020204030204" pitchFamily="34" charset="0"/>
                <a:ea typeface="Times New Roman"/>
                <a:cs typeface="Arial"/>
              </a:rPr>
              <a:t>)</a:t>
            </a:r>
            <a:endParaRPr lang="es-ES" sz="1400" dirty="0">
              <a:latin typeface="Calibri Light" panose="020F0302020204030204" pitchFamily="34" charset="0"/>
              <a:ea typeface="Times New Roman"/>
            </a:endParaRPr>
          </a:p>
        </p:txBody>
      </p:sp>
      <p:cxnSp>
        <p:nvCxnSpPr>
          <p:cNvPr id="73" name="72 Conector recto"/>
          <p:cNvCxnSpPr/>
          <p:nvPr/>
        </p:nvCxnSpPr>
        <p:spPr>
          <a:xfrm>
            <a:off x="2807804" y="4264629"/>
            <a:ext cx="5019222" cy="0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73 CuadroTexto"/>
          <p:cNvSpPr txBox="1"/>
          <p:nvPr/>
        </p:nvSpPr>
        <p:spPr>
          <a:xfrm>
            <a:off x="2411760" y="4278270"/>
            <a:ext cx="4342865" cy="3577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s-ES" sz="1400" dirty="0" err="1" smtClean="0">
                <a:latin typeface="Calibri Light" panose="020F0302020204030204" pitchFamily="34" charset="0"/>
                <a:ea typeface="Times New Roman"/>
                <a:cs typeface="Arial"/>
              </a:rPr>
              <a:t>Farkas</a:t>
            </a:r>
            <a:r>
              <a:rPr lang="es-ES" sz="1400" dirty="0" smtClean="0">
                <a:latin typeface="Calibri Light" panose="020F0302020204030204" pitchFamily="34" charset="0"/>
                <a:ea typeface="Times New Roman"/>
                <a:cs typeface="Arial"/>
              </a:rPr>
              <a:t>, Tibor</a:t>
            </a:r>
            <a:r>
              <a:rPr lang="es-ES" sz="1300" dirty="0" smtClean="0">
                <a:latin typeface="Calibri Light" panose="020F0302020204030204" pitchFamily="34" charset="0"/>
                <a:ea typeface="Times New Roman"/>
                <a:cs typeface="Arial"/>
              </a:rPr>
              <a:t>    </a:t>
            </a:r>
            <a:r>
              <a:rPr lang="es-ES" sz="1400" dirty="0" smtClean="0">
                <a:latin typeface="Calibri Light" panose="020F0302020204030204" pitchFamily="34" charset="0"/>
                <a:ea typeface="Times New Roman"/>
                <a:cs typeface="Arial"/>
              </a:rPr>
              <a:t>  </a:t>
            </a:r>
            <a:r>
              <a:rPr lang="en-US" sz="1500" dirty="0" smtClean="0">
                <a:latin typeface="Calibri Light" panose="020F0302020204030204" pitchFamily="34" charset="0"/>
                <a:ea typeface="Times New Roman"/>
                <a:cs typeface="Arial"/>
              </a:rPr>
              <a:t>POPULATION DYNAMICS IN EUROPE</a:t>
            </a:r>
            <a:endParaRPr lang="es-ES" sz="1500" dirty="0">
              <a:latin typeface="Calibri Light" panose="020F0302020204030204" pitchFamily="34" charset="0"/>
              <a:ea typeface="Times New Roman"/>
            </a:endParaRPr>
          </a:p>
        </p:txBody>
      </p:sp>
      <p:sp>
        <p:nvSpPr>
          <p:cNvPr id="75" name="74 CuadroTexto"/>
          <p:cNvSpPr txBox="1"/>
          <p:nvPr/>
        </p:nvSpPr>
        <p:spPr>
          <a:xfrm>
            <a:off x="7203357" y="4287752"/>
            <a:ext cx="177384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5000"/>
              </a:lnSpc>
              <a:spcAft>
                <a:spcPts val="0"/>
              </a:spcAft>
            </a:pPr>
            <a:r>
              <a:rPr lang="en-US" sz="1400" b="1" dirty="0" err="1">
                <a:latin typeface="Calibri Light" panose="020F0302020204030204" pitchFamily="34" charset="0"/>
                <a:ea typeface="Times New Roman"/>
                <a:cs typeface="Arial"/>
              </a:rPr>
              <a:t>Szent</a:t>
            </a:r>
            <a:r>
              <a:rPr lang="en-US" sz="1400" b="1" dirty="0">
                <a:latin typeface="Calibri Light" panose="020F0302020204030204" pitchFamily="34" charset="0"/>
                <a:ea typeface="Times New Roman"/>
                <a:cs typeface="Arial"/>
              </a:rPr>
              <a:t> </a:t>
            </a:r>
            <a:r>
              <a:rPr lang="en-US" sz="1400" b="1" dirty="0" err="1">
                <a:latin typeface="Calibri Light" panose="020F0302020204030204" pitchFamily="34" charset="0"/>
                <a:ea typeface="Times New Roman"/>
                <a:cs typeface="Arial"/>
              </a:rPr>
              <a:t>Istvan</a:t>
            </a:r>
            <a:r>
              <a:rPr lang="en-US" sz="1400" b="1" dirty="0">
                <a:latin typeface="Calibri Light" panose="020F0302020204030204" pitchFamily="34" charset="0"/>
                <a:ea typeface="Times New Roman"/>
                <a:cs typeface="Arial"/>
              </a:rPr>
              <a:t> Univ. in </a:t>
            </a:r>
            <a:r>
              <a:rPr lang="en-US" sz="1400" b="1" dirty="0" err="1">
                <a:latin typeface="Calibri Light" panose="020F0302020204030204" pitchFamily="34" charset="0"/>
                <a:ea typeface="Times New Roman"/>
                <a:cs typeface="Arial"/>
              </a:rPr>
              <a:t>Gödöllö</a:t>
            </a:r>
            <a:r>
              <a:rPr lang="en-US" sz="1400" b="1" dirty="0">
                <a:latin typeface="Calibri Light" panose="020F0302020204030204" pitchFamily="34" charset="0"/>
                <a:ea typeface="Times New Roman"/>
                <a:cs typeface="Arial"/>
              </a:rPr>
              <a:t> </a:t>
            </a:r>
            <a:r>
              <a:rPr lang="en-US" sz="1400" b="1" dirty="0" smtClean="0">
                <a:latin typeface="Calibri Light" panose="020F0302020204030204" pitchFamily="34" charset="0"/>
                <a:ea typeface="Times New Roman"/>
                <a:cs typeface="Arial"/>
              </a:rPr>
              <a:t> (</a:t>
            </a:r>
            <a:r>
              <a:rPr lang="en-US" sz="1400" b="1" dirty="0">
                <a:latin typeface="Calibri Light" panose="020F0302020204030204" pitchFamily="34" charset="0"/>
                <a:ea typeface="Times New Roman"/>
                <a:cs typeface="Arial"/>
              </a:rPr>
              <a:t>HU)</a:t>
            </a:r>
            <a:endParaRPr lang="es-ES" sz="1400" dirty="0">
              <a:latin typeface="Calibri Light" panose="020F0302020204030204" pitchFamily="34" charset="0"/>
              <a:ea typeface="Times New Roman"/>
            </a:endParaRPr>
          </a:p>
        </p:txBody>
      </p:sp>
      <p:cxnSp>
        <p:nvCxnSpPr>
          <p:cNvPr id="76" name="75 Conector recto"/>
          <p:cNvCxnSpPr/>
          <p:nvPr/>
        </p:nvCxnSpPr>
        <p:spPr>
          <a:xfrm>
            <a:off x="2771800" y="4643576"/>
            <a:ext cx="5019222" cy="0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76 CuadroTexto"/>
          <p:cNvSpPr txBox="1"/>
          <p:nvPr/>
        </p:nvSpPr>
        <p:spPr>
          <a:xfrm>
            <a:off x="2290901" y="5073395"/>
            <a:ext cx="4912456" cy="5878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s-ES" sz="1400" dirty="0" err="1" smtClean="0">
                <a:latin typeface="Calibri Light" panose="020F0302020204030204" pitchFamily="34" charset="0"/>
                <a:ea typeface="Times New Roman"/>
                <a:cs typeface="Arial"/>
              </a:rPr>
              <a:t>Piecuch</a:t>
            </a:r>
            <a:r>
              <a:rPr lang="es-ES" sz="1400" dirty="0" smtClean="0">
                <a:latin typeface="Calibri Light" panose="020F0302020204030204" pitchFamily="34" charset="0"/>
                <a:ea typeface="Times New Roman"/>
                <a:cs typeface="Arial"/>
              </a:rPr>
              <a:t>, </a:t>
            </a:r>
            <a:r>
              <a:rPr lang="es-ES" sz="1400" dirty="0" err="1" smtClean="0">
                <a:latin typeface="Calibri Light" panose="020F0302020204030204" pitchFamily="34" charset="0"/>
                <a:ea typeface="Times New Roman"/>
                <a:cs typeface="Arial"/>
              </a:rPr>
              <a:t>Jakub</a:t>
            </a:r>
            <a:r>
              <a:rPr lang="es-ES" sz="1300" dirty="0" smtClean="0">
                <a:latin typeface="Calibri Light" panose="020F0302020204030204" pitchFamily="34" charset="0"/>
                <a:ea typeface="Times New Roman"/>
                <a:cs typeface="Arial"/>
              </a:rPr>
              <a:t>    </a:t>
            </a:r>
            <a:r>
              <a:rPr lang="es-ES" sz="1400" dirty="0" smtClean="0">
                <a:latin typeface="Calibri Light" panose="020F0302020204030204" pitchFamily="34" charset="0"/>
                <a:ea typeface="Times New Roman"/>
                <a:cs typeface="Arial"/>
              </a:rPr>
              <a:t>  </a:t>
            </a:r>
            <a:r>
              <a:rPr lang="en-US" sz="1400" dirty="0" smtClean="0">
                <a:latin typeface="Calibri Light" panose="020F0302020204030204" pitchFamily="34" charset="0"/>
                <a:ea typeface="Times New Roman"/>
                <a:cs typeface="Arial"/>
              </a:rPr>
              <a:t>EVOLUTION AND ACTUAL SITUATION  OF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1400" dirty="0">
                <a:latin typeface="Calibri Light" panose="020F0302020204030204" pitchFamily="34" charset="0"/>
                <a:ea typeface="Times New Roman"/>
                <a:cs typeface="Arial"/>
              </a:rPr>
              <a:t> </a:t>
            </a:r>
            <a:r>
              <a:rPr lang="en-US" sz="1400" dirty="0" smtClean="0">
                <a:latin typeface="Calibri Light" panose="020F0302020204030204" pitchFamily="34" charset="0"/>
                <a:ea typeface="Times New Roman"/>
                <a:cs typeface="Arial"/>
              </a:rPr>
              <a:t>                                  POLISH AGRICULTURE IN EUROPEAN CONTEST</a:t>
            </a:r>
            <a:endParaRPr lang="es-ES" sz="1400" dirty="0">
              <a:latin typeface="Calibri Light" panose="020F0302020204030204" pitchFamily="34" charset="0"/>
              <a:ea typeface="Times New Roman"/>
            </a:endParaRPr>
          </a:p>
        </p:txBody>
      </p:sp>
      <p:sp>
        <p:nvSpPr>
          <p:cNvPr id="78" name="77 CuadroTexto"/>
          <p:cNvSpPr txBox="1"/>
          <p:nvPr/>
        </p:nvSpPr>
        <p:spPr>
          <a:xfrm>
            <a:off x="7164289" y="5161408"/>
            <a:ext cx="177384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5000"/>
              </a:lnSpc>
              <a:spcAft>
                <a:spcPts val="0"/>
              </a:spcAft>
            </a:pPr>
            <a:r>
              <a:rPr lang="en-US" sz="1400" b="1" dirty="0">
                <a:latin typeface="Calibri Light" panose="020F0302020204030204" pitchFamily="34" charset="0"/>
                <a:ea typeface="Times New Roman"/>
                <a:cs typeface="Arial"/>
              </a:rPr>
              <a:t>Univ. of Agric. in </a:t>
            </a:r>
            <a:endParaRPr lang="en-US" sz="1400" b="1" dirty="0" smtClean="0">
              <a:latin typeface="Calibri Light" panose="020F0302020204030204" pitchFamily="34" charset="0"/>
              <a:ea typeface="Times New Roman"/>
              <a:cs typeface="Arial"/>
            </a:endParaRPr>
          </a:p>
          <a:p>
            <a:pPr algn="ctr">
              <a:lnSpc>
                <a:spcPct val="75000"/>
              </a:lnSpc>
              <a:spcAft>
                <a:spcPts val="0"/>
              </a:spcAft>
            </a:pPr>
            <a:r>
              <a:rPr lang="en-US" sz="1400" b="1" dirty="0" smtClean="0">
                <a:latin typeface="Calibri Light" panose="020F0302020204030204" pitchFamily="34" charset="0"/>
                <a:ea typeface="Times New Roman"/>
                <a:cs typeface="Arial"/>
              </a:rPr>
              <a:t>Krakow</a:t>
            </a:r>
            <a:r>
              <a:rPr lang="es-ES" sz="1400" dirty="0" smtClean="0">
                <a:latin typeface="Calibri Light" panose="020F0302020204030204" pitchFamily="34" charset="0"/>
                <a:ea typeface="Times New Roman"/>
              </a:rPr>
              <a:t> </a:t>
            </a:r>
            <a:r>
              <a:rPr lang="en-US" sz="1400" b="1" dirty="0" smtClean="0">
                <a:latin typeface="Calibri Light" panose="020F0302020204030204" pitchFamily="34" charset="0"/>
                <a:ea typeface="Times New Roman"/>
                <a:cs typeface="Arial"/>
              </a:rPr>
              <a:t>(PL</a:t>
            </a:r>
            <a:r>
              <a:rPr lang="en-US" sz="1400" b="1" dirty="0">
                <a:latin typeface="Calibri Light" panose="020F0302020204030204" pitchFamily="34" charset="0"/>
                <a:ea typeface="Times New Roman"/>
                <a:cs typeface="Arial"/>
              </a:rPr>
              <a:t>)</a:t>
            </a:r>
            <a:endParaRPr lang="es-ES" sz="1400" dirty="0">
              <a:latin typeface="Calibri Light" panose="020F0302020204030204" pitchFamily="34" charset="0"/>
              <a:ea typeface="Times New Roman"/>
            </a:endParaRPr>
          </a:p>
        </p:txBody>
      </p:sp>
      <p:cxnSp>
        <p:nvCxnSpPr>
          <p:cNvPr id="79" name="78 Conector recto"/>
          <p:cNvCxnSpPr/>
          <p:nvPr/>
        </p:nvCxnSpPr>
        <p:spPr>
          <a:xfrm>
            <a:off x="2824870" y="5572316"/>
            <a:ext cx="5019222" cy="0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79 CuadroTexto"/>
          <p:cNvSpPr txBox="1"/>
          <p:nvPr/>
        </p:nvSpPr>
        <p:spPr>
          <a:xfrm>
            <a:off x="2074878" y="5661248"/>
            <a:ext cx="4567858" cy="340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s-ES" sz="1400" dirty="0" smtClean="0">
                <a:latin typeface="Calibri Light" panose="020F0302020204030204" pitchFamily="34" charset="0"/>
                <a:ea typeface="Times New Roman"/>
                <a:cs typeface="Arial"/>
              </a:rPr>
              <a:t>Pérez, Edgar                </a:t>
            </a:r>
            <a:r>
              <a:rPr lang="en-US" sz="1400" dirty="0" smtClean="0">
                <a:latin typeface="Calibri Light" panose="020F0302020204030204" pitchFamily="34" charset="0"/>
                <a:ea typeface="Times New Roman"/>
                <a:cs typeface="Arial"/>
              </a:rPr>
              <a:t>FOOD NANOTECHNOLOGY</a:t>
            </a:r>
            <a:endParaRPr lang="es-ES" sz="1400" dirty="0">
              <a:latin typeface="Calibri Light" panose="020F0302020204030204" pitchFamily="34" charset="0"/>
              <a:ea typeface="Times New Roman"/>
            </a:endParaRPr>
          </a:p>
        </p:txBody>
      </p:sp>
      <p:sp>
        <p:nvSpPr>
          <p:cNvPr id="81" name="80 CuadroTexto"/>
          <p:cNvSpPr txBox="1"/>
          <p:nvPr/>
        </p:nvSpPr>
        <p:spPr>
          <a:xfrm>
            <a:off x="7178962" y="5686832"/>
            <a:ext cx="177384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5000"/>
              </a:lnSpc>
              <a:spcAft>
                <a:spcPts val="0"/>
              </a:spcAft>
            </a:pPr>
            <a:r>
              <a:rPr lang="es-ES" sz="1400" b="1" dirty="0">
                <a:latin typeface="Calibri Light" panose="020F0302020204030204" pitchFamily="34" charset="0"/>
                <a:ea typeface="Times New Roman"/>
                <a:cs typeface="Arial"/>
              </a:rPr>
              <a:t>Univ. </a:t>
            </a:r>
            <a:r>
              <a:rPr lang="es-ES" sz="1400" b="1" dirty="0" err="1">
                <a:latin typeface="Calibri Light" panose="020F0302020204030204" pitchFamily="34" charset="0"/>
                <a:ea typeface="Times New Roman"/>
                <a:cs typeface="Arial"/>
              </a:rPr>
              <a:t>Politècnica</a:t>
            </a:r>
            <a:r>
              <a:rPr lang="es-ES" sz="1400" b="1" dirty="0">
                <a:latin typeface="Calibri Light" panose="020F0302020204030204" pitchFamily="34" charset="0"/>
                <a:ea typeface="Times New Roman"/>
                <a:cs typeface="Arial"/>
              </a:rPr>
              <a:t> de </a:t>
            </a:r>
            <a:r>
              <a:rPr lang="es-ES" sz="1400" b="1" dirty="0" smtClean="0">
                <a:latin typeface="Calibri Light" panose="020F0302020204030204" pitchFamily="34" charset="0"/>
                <a:ea typeface="Times New Roman"/>
                <a:cs typeface="Arial"/>
              </a:rPr>
              <a:t>Valencia</a:t>
            </a:r>
            <a:r>
              <a:rPr lang="es-ES" sz="1400" dirty="0" smtClean="0">
                <a:latin typeface="Calibri Light" panose="020F0302020204030204" pitchFamily="34" charset="0"/>
                <a:ea typeface="Times New Roman"/>
              </a:rPr>
              <a:t>   </a:t>
            </a:r>
            <a:r>
              <a:rPr lang="es-ES" sz="1400" b="1" dirty="0" smtClean="0">
                <a:latin typeface="Calibri Light" panose="020F0302020204030204" pitchFamily="34" charset="0"/>
                <a:ea typeface="Times New Roman"/>
                <a:cs typeface="Arial"/>
              </a:rPr>
              <a:t>(E</a:t>
            </a:r>
            <a:r>
              <a:rPr lang="es-ES" sz="1400" b="1" dirty="0">
                <a:latin typeface="Calibri Light" panose="020F0302020204030204" pitchFamily="34" charset="0"/>
                <a:ea typeface="Times New Roman"/>
                <a:cs typeface="Arial"/>
              </a:rPr>
              <a:t>)</a:t>
            </a:r>
            <a:endParaRPr lang="es-ES" sz="1400" dirty="0">
              <a:latin typeface="Calibri Light" panose="020F0302020204030204" pitchFamily="34" charset="0"/>
              <a:ea typeface="Times New Roman"/>
            </a:endParaRPr>
          </a:p>
        </p:txBody>
      </p:sp>
      <p:cxnSp>
        <p:nvCxnSpPr>
          <p:cNvPr id="82" name="81 Conector recto"/>
          <p:cNvCxnSpPr/>
          <p:nvPr/>
        </p:nvCxnSpPr>
        <p:spPr>
          <a:xfrm>
            <a:off x="2843808" y="6021288"/>
            <a:ext cx="5019222" cy="0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82 CuadroTexto"/>
          <p:cNvSpPr txBox="1"/>
          <p:nvPr/>
        </p:nvSpPr>
        <p:spPr>
          <a:xfrm>
            <a:off x="1873182" y="6021288"/>
            <a:ext cx="5363114" cy="5878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1400" dirty="0" err="1">
                <a:latin typeface="Calibri Light" panose="020F0302020204030204" pitchFamily="34" charset="0"/>
                <a:ea typeface="Times New Roman"/>
                <a:cs typeface="Arial"/>
              </a:rPr>
              <a:t>Pluhár</a:t>
            </a:r>
            <a:r>
              <a:rPr lang="en-US" sz="1400" dirty="0">
                <a:latin typeface="Calibri Light" panose="020F0302020204030204" pitchFamily="34" charset="0"/>
                <a:ea typeface="Times New Roman"/>
                <a:cs typeface="Arial"/>
              </a:rPr>
              <a:t>, </a:t>
            </a:r>
            <a:r>
              <a:rPr lang="en-US" sz="1400" dirty="0" err="1" smtClean="0">
                <a:latin typeface="Calibri Light" panose="020F0302020204030204" pitchFamily="34" charset="0"/>
                <a:ea typeface="Times New Roman"/>
                <a:cs typeface="Arial"/>
              </a:rPr>
              <a:t>Zsuzsanna</a:t>
            </a:r>
            <a:r>
              <a:rPr lang="es-ES" sz="1300" dirty="0" smtClean="0">
                <a:latin typeface="Calibri Light" panose="020F0302020204030204" pitchFamily="34" charset="0"/>
                <a:ea typeface="Times New Roman"/>
                <a:cs typeface="Arial"/>
              </a:rPr>
              <a:t>  </a:t>
            </a:r>
            <a:r>
              <a:rPr lang="es-ES" sz="1400" dirty="0" smtClean="0">
                <a:latin typeface="Calibri Light" panose="020F0302020204030204" pitchFamily="34" charset="0"/>
                <a:ea typeface="Times New Roman"/>
                <a:cs typeface="Arial"/>
              </a:rPr>
              <a:t>       </a:t>
            </a:r>
            <a:r>
              <a:rPr lang="en-GB" sz="1400" dirty="0" smtClean="0">
                <a:latin typeface="Calibri Light" panose="020F0302020204030204" pitchFamily="34" charset="0"/>
                <a:ea typeface="Times New Roman"/>
                <a:cs typeface="Arial"/>
              </a:rPr>
              <a:t>NEW TRENDS IN CULTIVATION AND 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GB" sz="1400" dirty="0" smtClean="0">
                <a:latin typeface="Calibri Light" panose="020F0302020204030204" pitchFamily="34" charset="0"/>
                <a:ea typeface="Times New Roman"/>
                <a:cs typeface="Arial"/>
              </a:rPr>
              <a:t>                                PROCESSING OF MEDICINAL AND AROMATIC PLANTS</a:t>
            </a:r>
            <a:endParaRPr lang="es-ES" sz="1400" dirty="0">
              <a:latin typeface="Calibri Light" panose="020F0302020204030204" pitchFamily="34" charset="0"/>
              <a:ea typeface="Times New Roman"/>
            </a:endParaRPr>
          </a:p>
        </p:txBody>
      </p:sp>
      <p:sp>
        <p:nvSpPr>
          <p:cNvPr id="84" name="83 CuadroTexto"/>
          <p:cNvSpPr txBox="1"/>
          <p:nvPr/>
        </p:nvSpPr>
        <p:spPr>
          <a:xfrm>
            <a:off x="7092280" y="6102856"/>
            <a:ext cx="2088232" cy="4224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5000"/>
              </a:lnSpc>
              <a:spcAft>
                <a:spcPts val="0"/>
              </a:spcAft>
            </a:pPr>
            <a:r>
              <a:rPr lang="en-US" sz="1400" b="1" dirty="0" err="1">
                <a:latin typeface="Calibri Light" panose="020F0302020204030204" pitchFamily="34" charset="0"/>
                <a:ea typeface="Times New Roman"/>
                <a:cs typeface="Arial"/>
              </a:rPr>
              <a:t>Corvinus</a:t>
            </a:r>
            <a:r>
              <a:rPr lang="en-US" sz="1400" b="1" dirty="0">
                <a:latin typeface="Calibri Light" panose="020F0302020204030204" pitchFamily="34" charset="0"/>
                <a:ea typeface="Times New Roman"/>
                <a:cs typeface="Arial"/>
              </a:rPr>
              <a:t> University </a:t>
            </a:r>
            <a:endParaRPr lang="en-US" sz="1400" b="1" dirty="0" smtClean="0">
              <a:latin typeface="Calibri Light" panose="020F0302020204030204" pitchFamily="34" charset="0"/>
              <a:ea typeface="Times New Roman"/>
              <a:cs typeface="Arial"/>
            </a:endParaRPr>
          </a:p>
          <a:p>
            <a:pPr algn="ctr">
              <a:lnSpc>
                <a:spcPct val="75000"/>
              </a:lnSpc>
              <a:spcAft>
                <a:spcPts val="0"/>
              </a:spcAft>
            </a:pPr>
            <a:r>
              <a:rPr lang="en-US" sz="1400" b="1" dirty="0" smtClean="0">
                <a:latin typeface="Calibri Light" panose="020F0302020204030204" pitchFamily="34" charset="0"/>
                <a:ea typeface="Times New Roman"/>
                <a:cs typeface="Arial"/>
              </a:rPr>
              <a:t>in Budapest  (HU</a:t>
            </a:r>
            <a:r>
              <a:rPr lang="en-US" sz="1400" b="1" dirty="0">
                <a:latin typeface="Calibri Light" panose="020F0302020204030204" pitchFamily="34" charset="0"/>
                <a:ea typeface="Times New Roman"/>
                <a:cs typeface="Arial"/>
              </a:rPr>
              <a:t>)</a:t>
            </a:r>
            <a:endParaRPr lang="es-ES" sz="1400" dirty="0">
              <a:latin typeface="Calibri Light" panose="020F0302020204030204" pitchFamily="34" charset="0"/>
              <a:ea typeface="Times New Roman"/>
            </a:endParaRPr>
          </a:p>
        </p:txBody>
      </p:sp>
      <p:sp>
        <p:nvSpPr>
          <p:cNvPr id="140" name="139 Rectángulo redondeado"/>
          <p:cNvSpPr/>
          <p:nvPr/>
        </p:nvSpPr>
        <p:spPr>
          <a:xfrm>
            <a:off x="237397" y="248859"/>
            <a:ext cx="1886141" cy="6420501"/>
          </a:xfrm>
          <a:prstGeom prst="roundRect">
            <a:avLst/>
          </a:prstGeom>
          <a:noFill/>
          <a:ln w="5715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58" name="57 Conector recto"/>
          <p:cNvCxnSpPr/>
          <p:nvPr/>
        </p:nvCxnSpPr>
        <p:spPr>
          <a:xfrm flipV="1">
            <a:off x="1540492" y="2191848"/>
            <a:ext cx="870793" cy="309018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9" name="58 Conector recto"/>
          <p:cNvCxnSpPr>
            <a:stCxn id="42" idx="6"/>
          </p:cNvCxnSpPr>
          <p:nvPr/>
        </p:nvCxnSpPr>
        <p:spPr>
          <a:xfrm>
            <a:off x="1468960" y="2712268"/>
            <a:ext cx="942325" cy="61267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2" name="61 Conector recto"/>
          <p:cNvCxnSpPr/>
          <p:nvPr/>
        </p:nvCxnSpPr>
        <p:spPr>
          <a:xfrm>
            <a:off x="1534074" y="2994172"/>
            <a:ext cx="637151" cy="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4" name="63 Conector recto"/>
          <p:cNvCxnSpPr/>
          <p:nvPr/>
        </p:nvCxnSpPr>
        <p:spPr>
          <a:xfrm flipV="1">
            <a:off x="1406996" y="3933056"/>
            <a:ext cx="1090913" cy="212676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2" name="71 Conector recto"/>
          <p:cNvCxnSpPr>
            <a:stCxn id="45" idx="6"/>
          </p:cNvCxnSpPr>
          <p:nvPr/>
        </p:nvCxnSpPr>
        <p:spPr>
          <a:xfrm>
            <a:off x="1396952" y="4368452"/>
            <a:ext cx="1230833" cy="88713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5" name="84 Conector recto"/>
          <p:cNvCxnSpPr/>
          <p:nvPr/>
        </p:nvCxnSpPr>
        <p:spPr>
          <a:xfrm flipV="1">
            <a:off x="1406996" y="5329860"/>
            <a:ext cx="1220789" cy="627124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6" name="85 Conector recto"/>
          <p:cNvCxnSpPr>
            <a:stCxn id="47" idx="6"/>
          </p:cNvCxnSpPr>
          <p:nvPr/>
        </p:nvCxnSpPr>
        <p:spPr>
          <a:xfrm flipV="1">
            <a:off x="1396952" y="5831294"/>
            <a:ext cx="1230833" cy="427007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7" name="86 Conector recto"/>
          <p:cNvCxnSpPr>
            <a:stCxn id="48" idx="6"/>
          </p:cNvCxnSpPr>
          <p:nvPr/>
        </p:nvCxnSpPr>
        <p:spPr>
          <a:xfrm flipV="1">
            <a:off x="1403648" y="6216841"/>
            <a:ext cx="1008112" cy="233147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0630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8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444" y="5750392"/>
            <a:ext cx="1565145" cy="878498"/>
          </a:xfrm>
          <a:prstGeom prst="rect">
            <a:avLst/>
          </a:prstGeom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270" y="4063197"/>
            <a:ext cx="1619676" cy="909106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234102"/>
            <a:ext cx="1607298" cy="902158"/>
          </a:xfrm>
          <a:prstGeom prst="rect">
            <a:avLst/>
          </a:prstGeom>
        </p:spPr>
      </p:pic>
      <p:pic>
        <p:nvPicPr>
          <p:cNvPr id="2" name="1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383" y="621338"/>
            <a:ext cx="1637889" cy="919329"/>
          </a:xfrm>
          <a:prstGeom prst="rect">
            <a:avLst/>
          </a:prstGeom>
        </p:spPr>
      </p:pic>
      <p:sp>
        <p:nvSpPr>
          <p:cNvPr id="4" name="3 CuadroTexto"/>
          <p:cNvSpPr txBox="1"/>
          <p:nvPr/>
        </p:nvSpPr>
        <p:spPr>
          <a:xfrm>
            <a:off x="1475655" y="336340"/>
            <a:ext cx="7272809" cy="342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s-ES" sz="1400" dirty="0" smtClean="0">
                <a:latin typeface="Calibri Light" panose="020F0302020204030204" pitchFamily="34" charset="0"/>
                <a:ea typeface="Times New Roman"/>
                <a:cs typeface="Arial"/>
              </a:rPr>
              <a:t> </a:t>
            </a:r>
            <a:r>
              <a:rPr lang="es-ES" sz="1400" dirty="0" err="1" smtClean="0">
                <a:latin typeface="Calibri Light" panose="020F0302020204030204" pitchFamily="34" charset="0"/>
                <a:ea typeface="Times New Roman"/>
                <a:cs typeface="Arial"/>
              </a:rPr>
              <a:t>Andrzej</a:t>
            </a:r>
            <a:r>
              <a:rPr lang="pl-PL" sz="1400" dirty="0" smtClean="0">
                <a:latin typeface="Calibri Light" panose="020F0302020204030204" pitchFamily="34" charset="0"/>
                <a:ea typeface="Times New Roman"/>
                <a:cs typeface="Arial"/>
              </a:rPr>
              <a:t> </a:t>
            </a:r>
            <a:r>
              <a:rPr lang="es-ES" sz="1400" dirty="0" err="1" smtClean="0">
                <a:latin typeface="Calibri Light" panose="020F0302020204030204" pitchFamily="34" charset="0"/>
                <a:ea typeface="Times New Roman"/>
                <a:cs typeface="Arial"/>
              </a:rPr>
              <a:t>Salata</a:t>
            </a:r>
            <a:r>
              <a:rPr lang="es-ES" sz="1400" dirty="0" smtClean="0">
                <a:latin typeface="Calibri Light" panose="020F0302020204030204" pitchFamily="34" charset="0"/>
                <a:ea typeface="Times New Roman"/>
                <a:cs typeface="Arial"/>
              </a:rPr>
              <a:t>         </a:t>
            </a:r>
            <a:r>
              <a:rPr lang="en-US" sz="1500" dirty="0" smtClean="0">
                <a:latin typeface="Calibri Light" panose="020F0302020204030204" pitchFamily="34" charset="0"/>
                <a:ea typeface="Times New Roman"/>
                <a:cs typeface="Arial"/>
              </a:rPr>
              <a:t>PHARMACEUTICAL VALUE OF ARTICHOKE</a:t>
            </a:r>
            <a:endParaRPr lang="es-ES" sz="1400" dirty="0">
              <a:latin typeface="Calibri Light" panose="020F0302020204030204" pitchFamily="34" charset="0"/>
              <a:ea typeface="Times New Roman"/>
            </a:endParaRPr>
          </a:p>
        </p:txBody>
      </p:sp>
      <p:sp>
        <p:nvSpPr>
          <p:cNvPr id="18" name="17 CuadroTexto"/>
          <p:cNvSpPr txBox="1"/>
          <p:nvPr/>
        </p:nvSpPr>
        <p:spPr>
          <a:xfrm rot="16200000">
            <a:off x="-363030" y="608651"/>
            <a:ext cx="16106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s-ES_tradnl" altLang="es-ES" sz="1600" dirty="0" smtClean="0">
                <a:latin typeface="Calibri Light" panose="020F0302020204030204" pitchFamily="34" charset="0"/>
              </a:rPr>
              <a:t>SEPTEMBER</a:t>
            </a:r>
            <a:endParaRPr lang="es-ES_tradnl" altLang="es-ES" dirty="0">
              <a:latin typeface="Calibri Light" panose="020F0302020204030204" pitchFamily="34" charset="0"/>
            </a:endParaRPr>
          </a:p>
        </p:txBody>
      </p:sp>
      <p:sp>
        <p:nvSpPr>
          <p:cNvPr id="19" name="18 CuadroTexto"/>
          <p:cNvSpPr txBox="1"/>
          <p:nvPr/>
        </p:nvSpPr>
        <p:spPr>
          <a:xfrm rot="16200000">
            <a:off x="-62836" y="2481961"/>
            <a:ext cx="11234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s-ES_tradnl" altLang="es-ES" sz="1600" dirty="0" smtClean="0">
                <a:latin typeface="Calibri Light" panose="020F0302020204030204" pitchFamily="34" charset="0"/>
              </a:rPr>
              <a:t>OCTOBER</a:t>
            </a:r>
            <a:endParaRPr lang="es-ES_tradnl" altLang="es-ES" sz="1600" dirty="0">
              <a:latin typeface="Calibri Light" panose="020F0302020204030204" pitchFamily="34" charset="0"/>
            </a:endParaRPr>
          </a:p>
        </p:txBody>
      </p:sp>
      <p:sp>
        <p:nvSpPr>
          <p:cNvPr id="20" name="19 CuadroTexto"/>
          <p:cNvSpPr txBox="1"/>
          <p:nvPr/>
        </p:nvSpPr>
        <p:spPr>
          <a:xfrm rot="16200000">
            <a:off x="-176945" y="4174148"/>
            <a:ext cx="13395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s-ES_tradnl" altLang="es-ES" sz="1600" dirty="0" smtClean="0">
                <a:latin typeface="Calibri Light" panose="020F0302020204030204" pitchFamily="34" charset="0"/>
              </a:rPr>
              <a:t>NOVEMBER</a:t>
            </a:r>
            <a:endParaRPr lang="es-ES_tradnl" altLang="es-ES" sz="1600" dirty="0">
              <a:latin typeface="Calibri Light" panose="020F0302020204030204" pitchFamily="34" charset="0"/>
            </a:endParaRPr>
          </a:p>
        </p:txBody>
      </p:sp>
      <p:sp>
        <p:nvSpPr>
          <p:cNvPr id="21" name="20 CuadroTexto"/>
          <p:cNvSpPr txBox="1"/>
          <p:nvPr/>
        </p:nvSpPr>
        <p:spPr>
          <a:xfrm rot="16200000">
            <a:off x="-153159" y="5854118"/>
            <a:ext cx="12919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s-ES_tradnl" altLang="es-ES" sz="1600" dirty="0" smtClean="0">
                <a:latin typeface="Calibri Light" panose="020F0302020204030204" pitchFamily="34" charset="0"/>
              </a:rPr>
              <a:t>DECEMBER</a:t>
            </a:r>
            <a:endParaRPr lang="es-ES_tradnl" altLang="es-ES" sz="1600" dirty="0">
              <a:latin typeface="Calibri Light" panose="020F0302020204030204" pitchFamily="34" charset="0"/>
            </a:endParaRPr>
          </a:p>
        </p:txBody>
      </p:sp>
      <p:sp>
        <p:nvSpPr>
          <p:cNvPr id="23" name="22 Elipse"/>
          <p:cNvSpPr/>
          <p:nvPr/>
        </p:nvSpPr>
        <p:spPr>
          <a:xfrm>
            <a:off x="1259632" y="1052736"/>
            <a:ext cx="137320" cy="13732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5" name="4 Conector recto"/>
          <p:cNvCxnSpPr/>
          <p:nvPr/>
        </p:nvCxnSpPr>
        <p:spPr>
          <a:xfrm flipV="1">
            <a:off x="1475656" y="603050"/>
            <a:ext cx="870793" cy="309018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5" name="24 Conector recto"/>
          <p:cNvCxnSpPr>
            <a:stCxn id="41" idx="7"/>
          </p:cNvCxnSpPr>
          <p:nvPr/>
        </p:nvCxnSpPr>
        <p:spPr>
          <a:xfrm flipV="1">
            <a:off x="1383538" y="1848138"/>
            <a:ext cx="932767" cy="45554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3" name="32 CuadroTexto"/>
          <p:cNvSpPr txBox="1"/>
          <p:nvPr/>
        </p:nvSpPr>
        <p:spPr>
          <a:xfrm>
            <a:off x="2776156" y="620688"/>
            <a:ext cx="4820180" cy="5709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>
                <a:latin typeface="Calibri Light" panose="020F0302020204030204" pitchFamily="34" charset="0"/>
                <a:ea typeface="Times New Roman"/>
                <a:cs typeface="Arial"/>
              </a:rPr>
              <a:t>Delia </a:t>
            </a:r>
            <a:r>
              <a:rPr lang="es-ES" sz="1400" dirty="0" err="1" smtClean="0">
                <a:latin typeface="Calibri Light" panose="020F0302020204030204" pitchFamily="34" charset="0"/>
                <a:ea typeface="Times New Roman"/>
                <a:cs typeface="Arial"/>
              </a:rPr>
              <a:t>Ojinnaka</a:t>
            </a:r>
            <a:r>
              <a:rPr lang="es-ES" sz="1400" dirty="0" smtClean="0">
                <a:latin typeface="Calibri Light" panose="020F0302020204030204" pitchFamily="34" charset="0"/>
                <a:ea typeface="Times New Roman"/>
                <a:cs typeface="Arial"/>
              </a:rPr>
              <a:t>         </a:t>
            </a:r>
            <a:r>
              <a:rPr lang="es-ES" sz="1500" dirty="0" smtClean="0">
                <a:latin typeface="Calibri Light" panose="020F0302020204030204" pitchFamily="34" charset="0"/>
                <a:ea typeface="Times New Roman"/>
                <a:cs typeface="Arial"/>
              </a:rPr>
              <a:t>FOOD SECURITY/FOOD SUSTAINABILITY</a:t>
            </a:r>
            <a:endParaRPr lang="es-ES" sz="1500" dirty="0" smtClean="0">
              <a:latin typeface="Calibri Light" panose="020F0302020204030204" pitchFamily="34" charset="0"/>
              <a:ea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es-ES" sz="1400" dirty="0">
              <a:latin typeface="Calibri Light" panose="020F0302020204030204" pitchFamily="34" charset="0"/>
              <a:ea typeface="Times New Roman"/>
            </a:endParaRPr>
          </a:p>
        </p:txBody>
      </p:sp>
      <p:sp>
        <p:nvSpPr>
          <p:cNvPr id="34" name="33 CuadroTexto"/>
          <p:cNvSpPr txBox="1"/>
          <p:nvPr/>
        </p:nvSpPr>
        <p:spPr>
          <a:xfrm>
            <a:off x="7308304" y="620688"/>
            <a:ext cx="1406839" cy="3939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  <a:spcAft>
                <a:spcPts val="0"/>
              </a:spcAft>
            </a:pPr>
            <a:r>
              <a:rPr lang="es-ES" sz="1400" b="1" dirty="0" smtClean="0">
                <a:latin typeface="Calibri Light" panose="020F0302020204030204" pitchFamily="34" charset="0"/>
                <a:ea typeface="Times New Roman"/>
                <a:cs typeface="Arial"/>
              </a:rPr>
              <a:t>London South Bank Univ. </a:t>
            </a:r>
            <a:r>
              <a:rPr lang="en-US" sz="1400" b="1" dirty="0" smtClean="0">
                <a:latin typeface="Calibri Light" panose="020F0302020204030204" pitchFamily="34" charset="0"/>
                <a:ea typeface="Times New Roman"/>
                <a:cs typeface="Arial"/>
              </a:rPr>
              <a:t>(UK)</a:t>
            </a:r>
            <a:endParaRPr lang="es-ES" dirty="0"/>
          </a:p>
        </p:txBody>
      </p:sp>
      <p:sp>
        <p:nvSpPr>
          <p:cNvPr id="35" name="34 Elipse"/>
          <p:cNvSpPr/>
          <p:nvPr/>
        </p:nvSpPr>
        <p:spPr>
          <a:xfrm>
            <a:off x="1266328" y="1190056"/>
            <a:ext cx="137320" cy="13732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1" name="40 Elipse"/>
          <p:cNvSpPr/>
          <p:nvPr/>
        </p:nvSpPr>
        <p:spPr>
          <a:xfrm>
            <a:off x="1266328" y="2283568"/>
            <a:ext cx="137320" cy="13732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2" name="41 Elipse"/>
          <p:cNvSpPr/>
          <p:nvPr/>
        </p:nvSpPr>
        <p:spPr>
          <a:xfrm>
            <a:off x="1259632" y="2643608"/>
            <a:ext cx="137320" cy="13732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3" name="42 Elipse"/>
          <p:cNvSpPr/>
          <p:nvPr/>
        </p:nvSpPr>
        <p:spPr>
          <a:xfrm>
            <a:off x="1259632" y="2931640"/>
            <a:ext cx="137320" cy="13732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4" name="43 Elipse"/>
          <p:cNvSpPr/>
          <p:nvPr/>
        </p:nvSpPr>
        <p:spPr>
          <a:xfrm>
            <a:off x="1266328" y="4293096"/>
            <a:ext cx="137320" cy="13732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5" name="44 Elipse"/>
          <p:cNvSpPr/>
          <p:nvPr/>
        </p:nvSpPr>
        <p:spPr>
          <a:xfrm>
            <a:off x="1259632" y="4659832"/>
            <a:ext cx="137320" cy="13732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7" name="46 Elipse"/>
          <p:cNvSpPr/>
          <p:nvPr/>
        </p:nvSpPr>
        <p:spPr>
          <a:xfrm>
            <a:off x="1259632" y="5949280"/>
            <a:ext cx="137320" cy="13732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8" name="47 Elipse"/>
          <p:cNvSpPr/>
          <p:nvPr/>
        </p:nvSpPr>
        <p:spPr>
          <a:xfrm>
            <a:off x="1266328" y="5805264"/>
            <a:ext cx="137320" cy="13732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50" name="49 Conector recto"/>
          <p:cNvCxnSpPr/>
          <p:nvPr/>
        </p:nvCxnSpPr>
        <p:spPr>
          <a:xfrm flipH="1">
            <a:off x="1619676" y="777929"/>
            <a:ext cx="1008113" cy="193978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0" name="29 Conector recto"/>
          <p:cNvCxnSpPr/>
          <p:nvPr/>
        </p:nvCxnSpPr>
        <p:spPr>
          <a:xfrm>
            <a:off x="3995937" y="188640"/>
            <a:ext cx="0" cy="0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6" name="35 Conector recto"/>
          <p:cNvCxnSpPr/>
          <p:nvPr/>
        </p:nvCxnSpPr>
        <p:spPr>
          <a:xfrm>
            <a:off x="7308305" y="260648"/>
            <a:ext cx="0" cy="0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8" name="37 CuadroTexto"/>
          <p:cNvSpPr txBox="1"/>
          <p:nvPr/>
        </p:nvSpPr>
        <p:spPr>
          <a:xfrm>
            <a:off x="1909066" y="1628800"/>
            <a:ext cx="5334333" cy="3577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s-ES" sz="1400" dirty="0" smtClean="0">
                <a:latin typeface="Calibri Light" panose="020F0302020204030204" pitchFamily="34" charset="0"/>
                <a:ea typeface="Times New Roman"/>
                <a:cs typeface="Arial"/>
              </a:rPr>
              <a:t>    Patrick van </a:t>
            </a:r>
            <a:r>
              <a:rPr lang="es-ES" sz="1400" dirty="0" err="1" smtClean="0">
                <a:latin typeface="Calibri Light" panose="020F0302020204030204" pitchFamily="34" charset="0"/>
                <a:ea typeface="Times New Roman"/>
                <a:cs typeface="Arial"/>
              </a:rPr>
              <a:t>Damme</a:t>
            </a:r>
            <a:r>
              <a:rPr lang="es-ES" sz="1400" dirty="0" smtClean="0">
                <a:latin typeface="Calibri Light" panose="020F0302020204030204" pitchFamily="34" charset="0"/>
                <a:ea typeface="Times New Roman"/>
                <a:cs typeface="Arial"/>
              </a:rPr>
              <a:t>          </a:t>
            </a:r>
            <a:r>
              <a:rPr lang="en-US" sz="1500" dirty="0" smtClean="0">
                <a:latin typeface="Calibri Light" panose="020F0302020204030204" pitchFamily="34" charset="0"/>
                <a:ea typeface="Times New Roman"/>
                <a:cs typeface="Arial"/>
              </a:rPr>
              <a:t>INTRODUCTION TO ETHNOBOTANY</a:t>
            </a:r>
            <a:endParaRPr lang="es-ES" sz="1100" dirty="0">
              <a:latin typeface="Calibri Light" panose="020F0302020204030204" pitchFamily="34" charset="0"/>
              <a:ea typeface="Times New Roman"/>
            </a:endParaRPr>
          </a:p>
        </p:txBody>
      </p:sp>
      <p:sp>
        <p:nvSpPr>
          <p:cNvPr id="49" name="48 CuadroTexto"/>
          <p:cNvSpPr txBox="1"/>
          <p:nvPr/>
        </p:nvSpPr>
        <p:spPr>
          <a:xfrm>
            <a:off x="7269617" y="1726567"/>
            <a:ext cx="1406839" cy="2431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  <a:spcAft>
                <a:spcPts val="0"/>
              </a:spcAft>
            </a:pPr>
            <a:r>
              <a:rPr lang="en-US" sz="1400" b="1" dirty="0" smtClean="0">
                <a:latin typeface="Calibri Light" panose="020F0302020204030204" pitchFamily="34" charset="0"/>
                <a:ea typeface="Times New Roman"/>
                <a:cs typeface="Arial"/>
              </a:rPr>
              <a:t> Ghent Univ</a:t>
            </a:r>
            <a:r>
              <a:rPr lang="en-US" sz="1400" b="1" dirty="0">
                <a:latin typeface="Calibri Light" panose="020F0302020204030204" pitchFamily="34" charset="0"/>
                <a:ea typeface="Times New Roman"/>
                <a:cs typeface="Arial"/>
              </a:rPr>
              <a:t>. </a:t>
            </a:r>
            <a:r>
              <a:rPr lang="en-US" sz="1400" b="1" dirty="0" smtClean="0">
                <a:latin typeface="Calibri Light" panose="020F0302020204030204" pitchFamily="34" charset="0"/>
                <a:ea typeface="Times New Roman"/>
                <a:cs typeface="Arial"/>
              </a:rPr>
              <a:t> (B)   </a:t>
            </a:r>
            <a:endParaRPr lang="es-ES" sz="1400" dirty="0">
              <a:latin typeface="Calibri Light" panose="020F0302020204030204" pitchFamily="34" charset="0"/>
              <a:ea typeface="Times New Roman"/>
            </a:endParaRPr>
          </a:p>
        </p:txBody>
      </p:sp>
      <p:sp>
        <p:nvSpPr>
          <p:cNvPr id="51" name="50 CuadroTexto"/>
          <p:cNvSpPr txBox="1"/>
          <p:nvPr/>
        </p:nvSpPr>
        <p:spPr>
          <a:xfrm>
            <a:off x="2127775" y="1952156"/>
            <a:ext cx="4889927" cy="486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  <a:spcAft>
                <a:spcPts val="0"/>
              </a:spcAft>
            </a:pPr>
            <a:r>
              <a:rPr lang="es-ES" sz="1400" dirty="0" err="1" smtClean="0">
                <a:latin typeface="Calibri Light" panose="020F0302020204030204" pitchFamily="34" charset="0"/>
                <a:ea typeface="Times New Roman"/>
                <a:cs typeface="Arial"/>
              </a:rPr>
              <a:t>Winfried</a:t>
            </a:r>
            <a:r>
              <a:rPr lang="es-ES" sz="1400" dirty="0" smtClean="0">
                <a:latin typeface="Calibri Light" panose="020F0302020204030204" pitchFamily="34" charset="0"/>
                <a:ea typeface="Times New Roman"/>
                <a:cs typeface="Arial"/>
              </a:rPr>
              <a:t> E.H. </a:t>
            </a:r>
            <a:r>
              <a:rPr lang="es-ES" sz="1400" dirty="0" err="1" smtClean="0">
                <a:latin typeface="Calibri Light" panose="020F0302020204030204" pitchFamily="34" charset="0"/>
                <a:ea typeface="Times New Roman"/>
                <a:cs typeface="Arial"/>
              </a:rPr>
              <a:t>Blum</a:t>
            </a:r>
            <a:r>
              <a:rPr lang="es-ES" sz="1400" dirty="0" smtClean="0">
                <a:latin typeface="Calibri Light" panose="020F0302020204030204" pitchFamily="34" charset="0"/>
                <a:ea typeface="Times New Roman"/>
                <a:cs typeface="Arial"/>
              </a:rPr>
              <a:t>      </a:t>
            </a:r>
            <a:r>
              <a:rPr lang="en-US" sz="1500" dirty="0" smtClean="0">
                <a:latin typeface="Calibri Light" panose="020F0302020204030204" pitchFamily="34" charset="0"/>
                <a:ea typeface="Times New Roman"/>
                <a:cs typeface="Arial"/>
              </a:rPr>
              <a:t>SOILS AND FOOD SECURITY UNDER    </a:t>
            </a:r>
            <a:endParaRPr lang="en-US" sz="1500" dirty="0">
              <a:latin typeface="Calibri Light" panose="020F0302020204030204" pitchFamily="34" charset="0"/>
              <a:ea typeface="Times New Roman"/>
              <a:cs typeface="Arial"/>
            </a:endParaRPr>
          </a:p>
          <a:p>
            <a:pPr algn="ctr">
              <a:lnSpc>
                <a:spcPct val="85000"/>
              </a:lnSpc>
              <a:spcAft>
                <a:spcPts val="0"/>
              </a:spcAft>
            </a:pPr>
            <a:r>
              <a:rPr lang="en-US" sz="1500" dirty="0" smtClean="0">
                <a:latin typeface="Calibri Light" panose="020F0302020204030204" pitchFamily="34" charset="0"/>
                <a:ea typeface="Times New Roman"/>
                <a:cs typeface="Arial"/>
              </a:rPr>
              <a:t>      GLOBAL CHANGE</a:t>
            </a:r>
            <a:endParaRPr lang="es-ES" sz="1500" dirty="0">
              <a:latin typeface="Calibri Light" panose="020F0302020204030204" pitchFamily="34" charset="0"/>
              <a:ea typeface="Times New Roman"/>
            </a:endParaRPr>
          </a:p>
        </p:txBody>
      </p:sp>
      <p:sp>
        <p:nvSpPr>
          <p:cNvPr id="52" name="51 CuadroTexto"/>
          <p:cNvSpPr txBox="1"/>
          <p:nvPr/>
        </p:nvSpPr>
        <p:spPr>
          <a:xfrm>
            <a:off x="7308305" y="2078870"/>
            <a:ext cx="144012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5000"/>
              </a:lnSpc>
              <a:spcAft>
                <a:spcPts val="0"/>
              </a:spcAft>
            </a:pPr>
            <a:r>
              <a:rPr lang="en-US" sz="1400" b="1" dirty="0" smtClean="0">
                <a:latin typeface="Calibri Light" panose="020F0302020204030204" pitchFamily="34" charset="0"/>
                <a:ea typeface="Times New Roman"/>
                <a:cs typeface="Arial"/>
              </a:rPr>
              <a:t>BOKU Wien  (A</a:t>
            </a:r>
            <a:r>
              <a:rPr lang="en-US" sz="1400" b="1" dirty="0" smtClean="0">
                <a:latin typeface="Arial Narrow"/>
                <a:ea typeface="Times New Roman"/>
                <a:cs typeface="Arial"/>
              </a:rPr>
              <a:t>)</a:t>
            </a:r>
            <a:endParaRPr lang="es-ES" sz="1400" dirty="0">
              <a:latin typeface="Times New Roman"/>
              <a:ea typeface="Times New Roman"/>
            </a:endParaRPr>
          </a:p>
        </p:txBody>
      </p:sp>
      <p:sp>
        <p:nvSpPr>
          <p:cNvPr id="53" name="52 CuadroTexto"/>
          <p:cNvSpPr txBox="1"/>
          <p:nvPr/>
        </p:nvSpPr>
        <p:spPr>
          <a:xfrm>
            <a:off x="2058332" y="2348880"/>
            <a:ext cx="48899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  <a:spcAft>
                <a:spcPts val="0"/>
              </a:spcAft>
              <a:tabLst>
                <a:tab pos="295275" algn="l"/>
                <a:tab pos="2708275" algn="ctr"/>
              </a:tabLst>
            </a:pPr>
            <a:r>
              <a:rPr lang="es-ES" sz="1400" dirty="0" err="1" smtClean="0">
                <a:latin typeface="Calibri Light" panose="020F0302020204030204" pitchFamily="34" charset="0"/>
                <a:ea typeface="Times New Roman"/>
                <a:cs typeface="Arial"/>
              </a:rPr>
              <a:t>Holger</a:t>
            </a:r>
            <a:r>
              <a:rPr lang="es-ES" sz="1400" dirty="0" smtClean="0">
                <a:latin typeface="Calibri Light" panose="020F0302020204030204" pitchFamily="34" charset="0"/>
                <a:ea typeface="Times New Roman"/>
                <a:cs typeface="Arial"/>
              </a:rPr>
              <a:t> </a:t>
            </a:r>
            <a:r>
              <a:rPr lang="es-ES" sz="1400" dirty="0" err="1" smtClean="0">
                <a:latin typeface="Calibri Light" panose="020F0302020204030204" pitchFamily="34" charset="0"/>
                <a:ea typeface="Times New Roman"/>
                <a:cs typeface="Arial"/>
              </a:rPr>
              <a:t>Kirchmann</a:t>
            </a:r>
            <a:r>
              <a:rPr lang="es-ES" sz="1400" dirty="0" smtClean="0">
                <a:latin typeface="Calibri Light" panose="020F0302020204030204" pitchFamily="34" charset="0"/>
                <a:ea typeface="Times New Roman"/>
                <a:cs typeface="Arial"/>
              </a:rPr>
              <a:t>       </a:t>
            </a:r>
            <a:r>
              <a:rPr lang="en-US" sz="1500" dirty="0" smtClean="0">
                <a:latin typeface="Calibri Light" panose="020F0302020204030204" pitchFamily="34" charset="0"/>
                <a:ea typeface="Times New Roman"/>
                <a:cs typeface="Arial"/>
              </a:rPr>
              <a:t>AMBITIONS AND LIMITATIONS OF      </a:t>
            </a:r>
            <a:endParaRPr lang="en-US" sz="1500" dirty="0">
              <a:latin typeface="Calibri Light" panose="020F0302020204030204" pitchFamily="34" charset="0"/>
              <a:ea typeface="Times New Roman"/>
              <a:cs typeface="Arial"/>
            </a:endParaRPr>
          </a:p>
          <a:p>
            <a:pPr algn="ctr">
              <a:lnSpc>
                <a:spcPct val="80000"/>
              </a:lnSpc>
              <a:spcAft>
                <a:spcPts val="0"/>
              </a:spcAft>
              <a:tabLst>
                <a:tab pos="295275" algn="l"/>
                <a:tab pos="2708275" algn="ctr"/>
              </a:tabLst>
            </a:pPr>
            <a:r>
              <a:rPr lang="en-US" sz="1500" dirty="0" smtClean="0">
                <a:latin typeface="Calibri Light" panose="020F0302020204030204" pitchFamily="34" charset="0"/>
                <a:ea typeface="Times New Roman"/>
                <a:cs typeface="Arial"/>
              </a:rPr>
              <a:t>                               ORGANIC CROP PRODUCTION</a:t>
            </a:r>
            <a:endParaRPr lang="es-ES" sz="1500" dirty="0">
              <a:latin typeface="Calibri Light" panose="020F0302020204030204" pitchFamily="34" charset="0"/>
              <a:ea typeface="Times New Roman"/>
            </a:endParaRPr>
          </a:p>
        </p:txBody>
      </p:sp>
      <p:sp>
        <p:nvSpPr>
          <p:cNvPr id="54" name="53 CuadroTexto"/>
          <p:cNvSpPr txBox="1"/>
          <p:nvPr/>
        </p:nvSpPr>
        <p:spPr>
          <a:xfrm>
            <a:off x="7020272" y="2420888"/>
            <a:ext cx="201622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5000"/>
              </a:lnSpc>
              <a:spcAft>
                <a:spcPts val="0"/>
              </a:spcAft>
            </a:pPr>
            <a:r>
              <a:rPr lang="es-ES" sz="1400" b="1" dirty="0" err="1" smtClean="0">
                <a:latin typeface="Calibri Light" panose="020F0302020204030204" pitchFamily="34" charset="0"/>
                <a:ea typeface="Times New Roman"/>
                <a:cs typeface="Arial"/>
              </a:rPr>
              <a:t>University</a:t>
            </a:r>
            <a:r>
              <a:rPr lang="es-ES" sz="1400" b="1" dirty="0" smtClean="0">
                <a:latin typeface="Calibri Light" panose="020F0302020204030204" pitchFamily="34" charset="0"/>
                <a:ea typeface="Times New Roman"/>
                <a:cs typeface="Arial"/>
              </a:rPr>
              <a:t> of Uppsala </a:t>
            </a:r>
            <a:r>
              <a:rPr lang="it-IT" sz="1400" b="1" dirty="0" smtClean="0">
                <a:latin typeface="Calibri Light" panose="020F0302020204030204" pitchFamily="34" charset="0"/>
                <a:ea typeface="Times New Roman"/>
                <a:cs typeface="Arial"/>
              </a:rPr>
              <a:t>(S)</a:t>
            </a:r>
            <a:endParaRPr lang="es-ES" sz="1400" b="1" dirty="0">
              <a:latin typeface="Calibri Light" panose="020F0302020204030204" pitchFamily="34" charset="0"/>
              <a:ea typeface="Times New Roman"/>
              <a:cs typeface="Arial"/>
            </a:endParaRPr>
          </a:p>
        </p:txBody>
      </p:sp>
      <p:cxnSp>
        <p:nvCxnSpPr>
          <p:cNvPr id="28" name="27 Conector recto"/>
          <p:cNvCxnSpPr/>
          <p:nvPr/>
        </p:nvCxnSpPr>
        <p:spPr>
          <a:xfrm>
            <a:off x="2771800" y="2348880"/>
            <a:ext cx="5019222" cy="0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64 Conector recto"/>
          <p:cNvCxnSpPr/>
          <p:nvPr/>
        </p:nvCxnSpPr>
        <p:spPr>
          <a:xfrm>
            <a:off x="2608952" y="1916832"/>
            <a:ext cx="5019222" cy="0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65 Conector recto"/>
          <p:cNvCxnSpPr/>
          <p:nvPr/>
        </p:nvCxnSpPr>
        <p:spPr>
          <a:xfrm>
            <a:off x="2649122" y="980728"/>
            <a:ext cx="5019222" cy="0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66 Conector recto"/>
          <p:cNvCxnSpPr/>
          <p:nvPr/>
        </p:nvCxnSpPr>
        <p:spPr>
          <a:xfrm>
            <a:off x="2627785" y="620688"/>
            <a:ext cx="5019222" cy="0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67 Conector recto"/>
          <p:cNvCxnSpPr/>
          <p:nvPr/>
        </p:nvCxnSpPr>
        <p:spPr>
          <a:xfrm>
            <a:off x="2771800" y="2780928"/>
            <a:ext cx="5019222" cy="0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68 Conector recto"/>
          <p:cNvCxnSpPr/>
          <p:nvPr/>
        </p:nvCxnSpPr>
        <p:spPr>
          <a:xfrm>
            <a:off x="2807804" y="3429000"/>
            <a:ext cx="5019222" cy="0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69 CuadroTexto"/>
          <p:cNvSpPr txBox="1"/>
          <p:nvPr/>
        </p:nvSpPr>
        <p:spPr>
          <a:xfrm>
            <a:off x="1979712" y="4149080"/>
            <a:ext cx="54985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  <a:spcAft>
                <a:spcPts val="0"/>
              </a:spcAft>
            </a:pPr>
            <a:r>
              <a:rPr lang="es-ES" sz="1400" dirty="0" err="1" smtClean="0">
                <a:latin typeface="Calibri Light" panose="020F0302020204030204" pitchFamily="34" charset="0"/>
                <a:ea typeface="Times New Roman"/>
                <a:cs typeface="Arial"/>
              </a:rPr>
              <a:t>Heide</a:t>
            </a:r>
            <a:r>
              <a:rPr lang="es-ES" sz="1400" dirty="0" smtClean="0">
                <a:latin typeface="Calibri Light" panose="020F0302020204030204" pitchFamily="34" charset="0"/>
                <a:ea typeface="Times New Roman"/>
                <a:cs typeface="Arial"/>
              </a:rPr>
              <a:t> </a:t>
            </a:r>
            <a:r>
              <a:rPr lang="es-ES" sz="1400" dirty="0" err="1" smtClean="0">
                <a:latin typeface="Calibri Light" panose="020F0302020204030204" pitchFamily="34" charset="0"/>
                <a:ea typeface="Times New Roman"/>
                <a:cs typeface="Arial"/>
              </a:rPr>
              <a:t>Hoffmann</a:t>
            </a:r>
            <a:r>
              <a:rPr lang="es-ES" sz="1300" dirty="0" smtClean="0">
                <a:latin typeface="Calibri Light" panose="020F0302020204030204" pitchFamily="34" charset="0"/>
                <a:ea typeface="Times New Roman"/>
                <a:cs typeface="Arial"/>
              </a:rPr>
              <a:t>    </a:t>
            </a:r>
            <a:r>
              <a:rPr lang="es-ES" sz="1400" dirty="0" smtClean="0">
                <a:latin typeface="Calibri Light" panose="020F0302020204030204" pitchFamily="34" charset="0"/>
                <a:ea typeface="Times New Roman"/>
                <a:cs typeface="Arial"/>
              </a:rPr>
              <a:t>  </a:t>
            </a:r>
            <a:r>
              <a:rPr lang="en-US" sz="1500" dirty="0" smtClean="0">
                <a:latin typeface="Calibri Light" panose="020F0302020204030204" pitchFamily="34" charset="0"/>
                <a:ea typeface="Times New Roman"/>
                <a:cs typeface="Arial"/>
              </a:rPr>
              <a:t>GREEN IN THE CITY –OPPORTUNITIES AND</a:t>
            </a:r>
          </a:p>
          <a:p>
            <a:pPr algn="ctr">
              <a:lnSpc>
                <a:spcPct val="80000"/>
              </a:lnSpc>
              <a:spcAft>
                <a:spcPts val="0"/>
              </a:spcAft>
            </a:pPr>
            <a:r>
              <a:rPr lang="en-US" sz="1500" dirty="0" smtClean="0">
                <a:latin typeface="Calibri Light" panose="020F0302020204030204" pitchFamily="34" charset="0"/>
                <a:ea typeface="Times New Roman"/>
                <a:cs typeface="Arial"/>
              </a:rPr>
              <a:t>                               LIMITS OF URBAN FARMING/GARDENING</a:t>
            </a:r>
          </a:p>
          <a:p>
            <a:pPr algn="ctr">
              <a:lnSpc>
                <a:spcPct val="80000"/>
              </a:lnSpc>
              <a:spcAft>
                <a:spcPts val="0"/>
              </a:spcAft>
            </a:pPr>
            <a:r>
              <a:rPr lang="en-US" sz="1500" dirty="0" smtClean="0">
                <a:latin typeface="Calibri Light" panose="020F0302020204030204" pitchFamily="34" charset="0"/>
                <a:ea typeface="Times New Roman"/>
                <a:cs typeface="Arial"/>
              </a:rPr>
              <a:t>IN ECOSYSTEM CITY___</a:t>
            </a:r>
            <a:endParaRPr lang="es-ES" sz="1500" dirty="0">
              <a:latin typeface="Calibri Light" panose="020F0302020204030204" pitchFamily="34" charset="0"/>
              <a:ea typeface="Times New Roman"/>
            </a:endParaRPr>
          </a:p>
        </p:txBody>
      </p:sp>
      <p:sp>
        <p:nvSpPr>
          <p:cNvPr id="71" name="70 CuadroTexto"/>
          <p:cNvSpPr txBox="1"/>
          <p:nvPr/>
        </p:nvSpPr>
        <p:spPr>
          <a:xfrm>
            <a:off x="7178962" y="4225311"/>
            <a:ext cx="177384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5000"/>
              </a:lnSpc>
              <a:spcAft>
                <a:spcPts val="0"/>
              </a:spcAft>
            </a:pPr>
            <a:r>
              <a:rPr lang="en-US" sz="1400" b="1" dirty="0" smtClean="0">
                <a:latin typeface="Calibri Light" panose="020F0302020204030204" pitchFamily="34" charset="0"/>
                <a:ea typeface="Times New Roman"/>
                <a:cs typeface="Arial"/>
              </a:rPr>
              <a:t>Humboldt  University (D)</a:t>
            </a:r>
            <a:endParaRPr lang="es-ES" sz="1400" dirty="0">
              <a:latin typeface="Calibri Light" panose="020F0302020204030204" pitchFamily="34" charset="0"/>
              <a:ea typeface="Times New Roman"/>
            </a:endParaRPr>
          </a:p>
        </p:txBody>
      </p:sp>
      <p:cxnSp>
        <p:nvCxnSpPr>
          <p:cNvPr id="73" name="72 Conector recto"/>
          <p:cNvCxnSpPr/>
          <p:nvPr/>
        </p:nvCxnSpPr>
        <p:spPr>
          <a:xfrm>
            <a:off x="2807804" y="4734967"/>
            <a:ext cx="5019222" cy="0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73 CuadroTexto"/>
          <p:cNvSpPr txBox="1"/>
          <p:nvPr/>
        </p:nvSpPr>
        <p:spPr>
          <a:xfrm>
            <a:off x="2051720" y="4700734"/>
            <a:ext cx="5328592" cy="4662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  <a:spcAft>
                <a:spcPts val="0"/>
              </a:spcAft>
            </a:pPr>
            <a:r>
              <a:rPr lang="es-ES" sz="1400" dirty="0" err="1" smtClean="0">
                <a:latin typeface="Calibri Light" panose="020F0302020204030204" pitchFamily="34" charset="0"/>
                <a:ea typeface="Times New Roman"/>
                <a:cs typeface="Arial"/>
              </a:rPr>
              <a:t>Philipp</a:t>
            </a:r>
            <a:r>
              <a:rPr lang="es-ES" sz="1400" dirty="0" smtClean="0">
                <a:latin typeface="Calibri Light" panose="020F0302020204030204" pitchFamily="34" charset="0"/>
                <a:ea typeface="Times New Roman"/>
                <a:cs typeface="Arial"/>
              </a:rPr>
              <a:t> </a:t>
            </a:r>
            <a:r>
              <a:rPr lang="es-ES" sz="1400" dirty="0" err="1" smtClean="0">
                <a:latin typeface="Calibri Light" panose="020F0302020204030204" pitchFamily="34" charset="0"/>
                <a:ea typeface="Times New Roman"/>
                <a:cs typeface="Arial"/>
              </a:rPr>
              <a:t>Wiedemann</a:t>
            </a:r>
            <a:r>
              <a:rPr lang="es-ES" sz="1300" dirty="0" smtClean="0">
                <a:latin typeface="Calibri Light" panose="020F0302020204030204" pitchFamily="34" charset="0"/>
                <a:ea typeface="Times New Roman"/>
                <a:cs typeface="Arial"/>
              </a:rPr>
              <a:t>   </a:t>
            </a:r>
            <a:r>
              <a:rPr lang="es-ES" sz="1400" dirty="0" smtClean="0">
                <a:latin typeface="Calibri Light" panose="020F0302020204030204" pitchFamily="34" charset="0"/>
                <a:ea typeface="Times New Roman"/>
                <a:cs typeface="Arial"/>
              </a:rPr>
              <a:t> </a:t>
            </a:r>
            <a:r>
              <a:rPr lang="en-US" sz="1500" dirty="0" smtClean="0">
                <a:latin typeface="Calibri Light" panose="020F0302020204030204" pitchFamily="34" charset="0"/>
                <a:ea typeface="Times New Roman"/>
                <a:cs typeface="Arial"/>
              </a:rPr>
              <a:t>BIOPHARMACEUTICALS: PRODUCTION AND</a:t>
            </a:r>
          </a:p>
          <a:p>
            <a:pPr algn="ctr">
              <a:lnSpc>
                <a:spcPct val="80000"/>
              </a:lnSpc>
              <a:spcAft>
                <a:spcPts val="0"/>
              </a:spcAft>
            </a:pPr>
            <a:r>
              <a:rPr lang="en-US" sz="1500" dirty="0">
                <a:latin typeface="Calibri Light" panose="020F0302020204030204" pitchFamily="34" charset="0"/>
                <a:ea typeface="Times New Roman"/>
                <a:cs typeface="Arial"/>
              </a:rPr>
              <a:t> </a:t>
            </a:r>
            <a:r>
              <a:rPr lang="en-US" sz="1500" dirty="0" smtClean="0">
                <a:latin typeface="Calibri Light" panose="020F0302020204030204" pitchFamily="34" charset="0"/>
                <a:ea typeface="Times New Roman"/>
                <a:cs typeface="Arial"/>
              </a:rPr>
              <a:t>PROCESS MONITORING</a:t>
            </a:r>
            <a:endParaRPr lang="es-ES" sz="1500" dirty="0">
              <a:latin typeface="Calibri Light" panose="020F0302020204030204" pitchFamily="34" charset="0"/>
              <a:ea typeface="Times New Roman"/>
            </a:endParaRPr>
          </a:p>
        </p:txBody>
      </p:sp>
      <p:sp>
        <p:nvSpPr>
          <p:cNvPr id="75" name="74 CuadroTexto"/>
          <p:cNvSpPr txBox="1"/>
          <p:nvPr/>
        </p:nvSpPr>
        <p:spPr>
          <a:xfrm>
            <a:off x="7203357" y="4751517"/>
            <a:ext cx="177384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5000"/>
              </a:lnSpc>
              <a:spcAft>
                <a:spcPts val="0"/>
              </a:spcAft>
            </a:pPr>
            <a:r>
              <a:rPr lang="en-US" sz="1400" b="1" dirty="0" smtClean="0">
                <a:latin typeface="Calibri Light" panose="020F0302020204030204" pitchFamily="34" charset="0"/>
                <a:ea typeface="Times New Roman"/>
                <a:cs typeface="Arial"/>
              </a:rPr>
              <a:t>HS Mannheim (D)</a:t>
            </a:r>
            <a:endParaRPr lang="es-ES" sz="1400" dirty="0">
              <a:latin typeface="Calibri Light" panose="020F0302020204030204" pitchFamily="34" charset="0"/>
              <a:ea typeface="Times New Roman"/>
            </a:endParaRPr>
          </a:p>
        </p:txBody>
      </p:sp>
      <p:cxnSp>
        <p:nvCxnSpPr>
          <p:cNvPr id="76" name="75 Conector recto"/>
          <p:cNvCxnSpPr/>
          <p:nvPr/>
        </p:nvCxnSpPr>
        <p:spPr>
          <a:xfrm>
            <a:off x="2771800" y="5095007"/>
            <a:ext cx="5019222" cy="0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76 CuadroTexto"/>
          <p:cNvSpPr txBox="1"/>
          <p:nvPr/>
        </p:nvSpPr>
        <p:spPr>
          <a:xfrm>
            <a:off x="2290900" y="6021288"/>
            <a:ext cx="5305435" cy="340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s-ES" sz="1400" dirty="0" smtClean="0">
                <a:latin typeface="Calibri Light" panose="020F0302020204030204" pitchFamily="34" charset="0"/>
                <a:ea typeface="Times New Roman"/>
                <a:cs typeface="Arial"/>
              </a:rPr>
              <a:t>Helmut </a:t>
            </a:r>
            <a:r>
              <a:rPr lang="es-ES" sz="1400" dirty="0" err="1" smtClean="0">
                <a:latin typeface="Calibri Light" panose="020F0302020204030204" pitchFamily="34" charset="0"/>
                <a:ea typeface="Times New Roman"/>
                <a:cs typeface="Arial"/>
              </a:rPr>
              <a:t>Laberenz</a:t>
            </a:r>
            <a:r>
              <a:rPr lang="es-ES" sz="1400" dirty="0" smtClean="0">
                <a:latin typeface="Calibri Light" panose="020F0302020204030204" pitchFamily="34" charset="0"/>
                <a:ea typeface="Times New Roman"/>
                <a:cs typeface="Arial"/>
              </a:rPr>
              <a:t>    </a:t>
            </a:r>
            <a:r>
              <a:rPr lang="en-US" sz="1400" dirty="0" smtClean="0">
                <a:latin typeface="Calibri Light" panose="020F0302020204030204" pitchFamily="34" charset="0"/>
                <a:ea typeface="Times New Roman"/>
                <a:cs typeface="Arial"/>
              </a:rPr>
              <a:t>CULTURE INFLUENCING CONSUMER BEHAVIOUR</a:t>
            </a:r>
            <a:endParaRPr lang="es-ES" sz="1400" dirty="0">
              <a:latin typeface="Calibri Light" panose="020F0302020204030204" pitchFamily="34" charset="0"/>
              <a:ea typeface="Times New Roman"/>
            </a:endParaRPr>
          </a:p>
        </p:txBody>
      </p:sp>
      <p:sp>
        <p:nvSpPr>
          <p:cNvPr id="78" name="77 CuadroTexto"/>
          <p:cNvSpPr txBox="1"/>
          <p:nvPr/>
        </p:nvSpPr>
        <p:spPr>
          <a:xfrm>
            <a:off x="7164289" y="5461774"/>
            <a:ext cx="177384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5000"/>
              </a:lnSpc>
              <a:spcAft>
                <a:spcPts val="0"/>
              </a:spcAft>
            </a:pPr>
            <a:r>
              <a:rPr lang="en-US" sz="1400" b="1" dirty="0" smtClean="0">
                <a:latin typeface="Calibri Light" panose="020F0302020204030204" pitchFamily="34" charset="0"/>
                <a:ea typeface="Times New Roman"/>
                <a:cs typeface="Arial"/>
              </a:rPr>
              <a:t>University of Rome </a:t>
            </a:r>
          </a:p>
          <a:p>
            <a:pPr algn="ctr">
              <a:lnSpc>
                <a:spcPct val="75000"/>
              </a:lnSpc>
              <a:spcAft>
                <a:spcPts val="0"/>
              </a:spcAft>
            </a:pPr>
            <a:r>
              <a:rPr lang="en-US" sz="1400" b="1" dirty="0" smtClean="0">
                <a:latin typeface="Calibri Light" panose="020F0302020204030204" pitchFamily="34" charset="0"/>
                <a:ea typeface="Times New Roman"/>
                <a:cs typeface="Arial"/>
              </a:rPr>
              <a:t>(IT)</a:t>
            </a:r>
            <a:endParaRPr lang="es-ES" sz="1400" dirty="0">
              <a:latin typeface="Calibri Light" panose="020F0302020204030204" pitchFamily="34" charset="0"/>
              <a:ea typeface="Times New Roman"/>
            </a:endParaRPr>
          </a:p>
        </p:txBody>
      </p:sp>
      <p:sp>
        <p:nvSpPr>
          <p:cNvPr id="81" name="80 CuadroTexto"/>
          <p:cNvSpPr txBox="1"/>
          <p:nvPr/>
        </p:nvSpPr>
        <p:spPr>
          <a:xfrm>
            <a:off x="7262656" y="6067193"/>
            <a:ext cx="177384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5000"/>
              </a:lnSpc>
              <a:spcAft>
                <a:spcPts val="0"/>
              </a:spcAft>
            </a:pPr>
            <a:r>
              <a:rPr lang="es-ES" sz="1400" b="1" dirty="0" smtClean="0">
                <a:latin typeface="Calibri Light" panose="020F0302020204030204" pitchFamily="34" charset="0"/>
                <a:ea typeface="Times New Roman"/>
                <a:cs typeface="Arial"/>
              </a:rPr>
              <a:t>HS </a:t>
            </a:r>
            <a:r>
              <a:rPr lang="es-ES" sz="1400" b="1" dirty="0" err="1" smtClean="0">
                <a:latin typeface="Calibri Light" panose="020F0302020204030204" pitchFamily="34" charset="0"/>
                <a:ea typeface="Times New Roman"/>
                <a:cs typeface="Arial"/>
              </a:rPr>
              <a:t>Hamburg</a:t>
            </a:r>
            <a:r>
              <a:rPr lang="es-ES" sz="1400" b="1" dirty="0" smtClean="0">
                <a:latin typeface="Calibri Light" panose="020F0302020204030204" pitchFamily="34" charset="0"/>
                <a:ea typeface="Times New Roman"/>
                <a:cs typeface="Arial"/>
              </a:rPr>
              <a:t> ( D)</a:t>
            </a:r>
            <a:endParaRPr lang="es-ES" sz="1400" dirty="0">
              <a:latin typeface="Calibri Light" panose="020F0302020204030204" pitchFamily="34" charset="0"/>
              <a:ea typeface="Times New Roman"/>
            </a:endParaRPr>
          </a:p>
        </p:txBody>
      </p:sp>
      <p:cxnSp>
        <p:nvCxnSpPr>
          <p:cNvPr id="82" name="81 Conector recto"/>
          <p:cNvCxnSpPr/>
          <p:nvPr/>
        </p:nvCxnSpPr>
        <p:spPr>
          <a:xfrm>
            <a:off x="2843808" y="6021288"/>
            <a:ext cx="5019222" cy="0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60 Elipse"/>
          <p:cNvSpPr/>
          <p:nvPr/>
        </p:nvSpPr>
        <p:spPr>
          <a:xfrm>
            <a:off x="1259632" y="2787624"/>
            <a:ext cx="137320" cy="13732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2" name="61 Elipse"/>
          <p:cNvSpPr/>
          <p:nvPr/>
        </p:nvSpPr>
        <p:spPr>
          <a:xfrm>
            <a:off x="1259632" y="4812232"/>
            <a:ext cx="137320" cy="13732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4" name="63 CuadroTexto"/>
          <p:cNvSpPr txBox="1"/>
          <p:nvPr/>
        </p:nvSpPr>
        <p:spPr>
          <a:xfrm>
            <a:off x="7308304" y="260648"/>
            <a:ext cx="1654598" cy="3939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  <a:spcAft>
                <a:spcPts val="0"/>
              </a:spcAft>
            </a:pPr>
            <a:r>
              <a:rPr lang="es-ES" sz="1400" b="1" dirty="0" smtClean="0">
                <a:latin typeface="Calibri Light" panose="020F0302020204030204" pitchFamily="34" charset="0"/>
                <a:ea typeface="Times New Roman"/>
                <a:cs typeface="Arial"/>
              </a:rPr>
              <a:t>Univ. </a:t>
            </a:r>
            <a:r>
              <a:rPr lang="es-ES" sz="1400" b="1" dirty="0" err="1" smtClean="0">
                <a:latin typeface="Calibri Light" panose="020F0302020204030204" pitchFamily="34" charset="0"/>
                <a:ea typeface="Times New Roman"/>
                <a:cs typeface="Arial"/>
              </a:rPr>
              <a:t>Life</a:t>
            </a:r>
            <a:r>
              <a:rPr lang="es-ES" sz="1400" b="1" dirty="0" smtClean="0">
                <a:latin typeface="Calibri Light" panose="020F0302020204030204" pitchFamily="34" charset="0"/>
                <a:ea typeface="Times New Roman"/>
                <a:cs typeface="Arial"/>
              </a:rPr>
              <a:t> </a:t>
            </a:r>
            <a:r>
              <a:rPr lang="es-ES" sz="1400" b="1" dirty="0" err="1" smtClean="0">
                <a:latin typeface="Calibri Light" panose="020F0302020204030204" pitchFamily="34" charset="0"/>
                <a:ea typeface="Times New Roman"/>
                <a:cs typeface="Arial"/>
              </a:rPr>
              <a:t>Sciences</a:t>
            </a:r>
            <a:r>
              <a:rPr lang="es-ES" sz="1400" b="1" dirty="0" smtClean="0">
                <a:latin typeface="Calibri Light" panose="020F0302020204030204" pitchFamily="34" charset="0"/>
                <a:ea typeface="Times New Roman"/>
                <a:cs typeface="Arial"/>
              </a:rPr>
              <a:t> Lublin </a:t>
            </a:r>
            <a:r>
              <a:rPr lang="en-US" sz="1400" b="1" dirty="0" smtClean="0">
                <a:latin typeface="Calibri Light" panose="020F0302020204030204" pitchFamily="34" charset="0"/>
                <a:ea typeface="Times New Roman"/>
                <a:cs typeface="Arial"/>
              </a:rPr>
              <a:t>(PL)</a:t>
            </a:r>
            <a:endParaRPr lang="es-ES" dirty="0"/>
          </a:p>
        </p:txBody>
      </p:sp>
      <p:sp>
        <p:nvSpPr>
          <p:cNvPr id="72" name="71 CuadroTexto"/>
          <p:cNvSpPr txBox="1"/>
          <p:nvPr/>
        </p:nvSpPr>
        <p:spPr>
          <a:xfrm>
            <a:off x="2377238" y="2782669"/>
            <a:ext cx="50750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  <a:spcAft>
                <a:spcPts val="0"/>
              </a:spcAft>
              <a:tabLst>
                <a:tab pos="295275" algn="l"/>
                <a:tab pos="2708275" algn="ctr"/>
              </a:tabLst>
            </a:pPr>
            <a:r>
              <a:rPr lang="es-ES" sz="1400" dirty="0" err="1" smtClean="0">
                <a:latin typeface="Calibri Light" panose="020F0302020204030204" pitchFamily="34" charset="0"/>
                <a:ea typeface="Times New Roman"/>
                <a:cs typeface="Arial"/>
              </a:rPr>
              <a:t>Joost</a:t>
            </a:r>
            <a:r>
              <a:rPr lang="es-ES" sz="1400" dirty="0" smtClean="0">
                <a:latin typeface="Calibri Light" panose="020F0302020204030204" pitchFamily="34" charset="0"/>
                <a:ea typeface="Times New Roman"/>
                <a:cs typeface="Arial"/>
              </a:rPr>
              <a:t> </a:t>
            </a:r>
            <a:r>
              <a:rPr lang="es-ES" sz="1400" dirty="0" err="1" smtClean="0">
                <a:latin typeface="Calibri Light" panose="020F0302020204030204" pitchFamily="34" charset="0"/>
                <a:ea typeface="Times New Roman"/>
                <a:cs typeface="Arial"/>
              </a:rPr>
              <a:t>Dessein</a:t>
            </a:r>
            <a:r>
              <a:rPr lang="es-ES" sz="1400" dirty="0" smtClean="0">
                <a:latin typeface="Calibri Light" panose="020F0302020204030204" pitchFamily="34" charset="0"/>
                <a:ea typeface="Times New Roman"/>
                <a:cs typeface="Arial"/>
              </a:rPr>
              <a:t>       </a:t>
            </a:r>
            <a:r>
              <a:rPr lang="en-US" sz="1500" dirty="0" smtClean="0">
                <a:latin typeface="Calibri Light" panose="020F0302020204030204" pitchFamily="34" charset="0"/>
                <a:ea typeface="Times New Roman"/>
                <a:cs typeface="Arial"/>
              </a:rPr>
              <a:t>ON THE GMO-REGIME IN EUROPE: HOW </a:t>
            </a:r>
          </a:p>
          <a:p>
            <a:pPr algn="ctr">
              <a:lnSpc>
                <a:spcPct val="80000"/>
              </a:lnSpc>
              <a:spcAft>
                <a:spcPts val="0"/>
              </a:spcAft>
              <a:tabLst>
                <a:tab pos="295275" algn="l"/>
                <a:tab pos="2708275" algn="ctr"/>
              </a:tabLst>
            </a:pPr>
            <a:r>
              <a:rPr lang="en-US" sz="1500" dirty="0" smtClean="0">
                <a:latin typeface="Calibri Light" panose="020F0302020204030204" pitchFamily="34" charset="0"/>
                <a:ea typeface="Times New Roman"/>
                <a:cs typeface="Arial"/>
              </a:rPr>
              <a:t>               CAN SCIENCE, POLITICS AND THE</a:t>
            </a:r>
          </a:p>
          <a:p>
            <a:pPr algn="ctr">
              <a:lnSpc>
                <a:spcPct val="80000"/>
              </a:lnSpc>
              <a:spcAft>
                <a:spcPts val="0"/>
              </a:spcAft>
              <a:tabLst>
                <a:tab pos="295275" algn="l"/>
                <a:tab pos="2708275" algn="ctr"/>
              </a:tabLst>
            </a:pPr>
            <a:r>
              <a:rPr lang="en-US" sz="1500" dirty="0" smtClean="0">
                <a:latin typeface="Calibri Light" panose="020F0302020204030204" pitchFamily="34" charset="0"/>
                <a:ea typeface="Times New Roman"/>
                <a:cs typeface="Arial"/>
              </a:rPr>
              <a:t>                                 PUBLIC DEAL WITH THIS WICKED PROBLEM</a:t>
            </a:r>
            <a:endParaRPr lang="es-ES" sz="1500" dirty="0">
              <a:latin typeface="Calibri Light" panose="020F0302020204030204" pitchFamily="34" charset="0"/>
              <a:ea typeface="Times New Roman"/>
            </a:endParaRPr>
          </a:p>
        </p:txBody>
      </p:sp>
      <p:sp>
        <p:nvSpPr>
          <p:cNvPr id="85" name="84 CuadroTexto"/>
          <p:cNvSpPr txBox="1"/>
          <p:nvPr/>
        </p:nvSpPr>
        <p:spPr>
          <a:xfrm>
            <a:off x="7485641" y="2933149"/>
            <a:ext cx="1406839" cy="2431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  <a:spcAft>
                <a:spcPts val="0"/>
              </a:spcAft>
            </a:pPr>
            <a:r>
              <a:rPr lang="en-US" sz="1400" b="1" dirty="0" smtClean="0">
                <a:latin typeface="Calibri Light" panose="020F0302020204030204" pitchFamily="34" charset="0"/>
                <a:ea typeface="Times New Roman"/>
                <a:cs typeface="Arial"/>
              </a:rPr>
              <a:t> Ghent Univ</a:t>
            </a:r>
            <a:r>
              <a:rPr lang="en-US" sz="1400" b="1" dirty="0">
                <a:latin typeface="Calibri Light" panose="020F0302020204030204" pitchFamily="34" charset="0"/>
                <a:ea typeface="Times New Roman"/>
                <a:cs typeface="Arial"/>
              </a:rPr>
              <a:t>. </a:t>
            </a:r>
            <a:r>
              <a:rPr lang="en-US" sz="1400" b="1" dirty="0" smtClean="0">
                <a:latin typeface="Calibri Light" panose="020F0302020204030204" pitchFamily="34" charset="0"/>
                <a:ea typeface="Times New Roman"/>
                <a:cs typeface="Arial"/>
              </a:rPr>
              <a:t> (B)   </a:t>
            </a:r>
            <a:endParaRPr lang="es-ES" sz="1400" dirty="0">
              <a:latin typeface="Calibri Light" panose="020F0302020204030204" pitchFamily="34" charset="0"/>
              <a:ea typeface="Times New Roman"/>
            </a:endParaRPr>
          </a:p>
        </p:txBody>
      </p:sp>
      <p:sp>
        <p:nvSpPr>
          <p:cNvPr id="86" name="85 CuadroTexto"/>
          <p:cNvSpPr txBox="1"/>
          <p:nvPr/>
        </p:nvSpPr>
        <p:spPr>
          <a:xfrm>
            <a:off x="1259632" y="3861048"/>
            <a:ext cx="54229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  <a:spcAft>
                <a:spcPts val="0"/>
              </a:spcAft>
              <a:tabLst>
                <a:tab pos="295275" algn="l"/>
                <a:tab pos="2708275" algn="ctr"/>
              </a:tabLst>
            </a:pPr>
            <a:r>
              <a:rPr lang="es-ES" sz="1400" dirty="0" smtClean="0">
                <a:latin typeface="Calibri Light" panose="020F0302020204030204" pitchFamily="34" charset="0"/>
                <a:ea typeface="Times New Roman"/>
                <a:cs typeface="Arial"/>
              </a:rPr>
              <a:t>Bruno </a:t>
            </a:r>
            <a:r>
              <a:rPr lang="es-ES" sz="1200" dirty="0" smtClean="0">
                <a:latin typeface="Calibri Light" panose="020F0302020204030204" pitchFamily="34" charset="0"/>
                <a:ea typeface="Times New Roman"/>
                <a:cs typeface="Arial"/>
              </a:rPr>
              <a:t>De </a:t>
            </a:r>
            <a:r>
              <a:rPr lang="es-ES" sz="1200" dirty="0" err="1" smtClean="0">
                <a:latin typeface="Calibri Light" panose="020F0302020204030204" pitchFamily="34" charset="0"/>
                <a:ea typeface="Times New Roman"/>
                <a:cs typeface="Arial"/>
              </a:rPr>
              <a:t>Meulanaer</a:t>
            </a:r>
            <a:r>
              <a:rPr lang="es-ES" sz="1200" dirty="0" smtClean="0">
                <a:latin typeface="Calibri Light" panose="020F0302020204030204" pitchFamily="34" charset="0"/>
                <a:ea typeface="Times New Roman"/>
                <a:cs typeface="Arial"/>
              </a:rPr>
              <a:t>                    </a:t>
            </a:r>
            <a:r>
              <a:rPr lang="en-US" sz="1500" dirty="0" smtClean="0">
                <a:latin typeface="Calibri Light" panose="020F0302020204030204" pitchFamily="34" charset="0"/>
                <a:ea typeface="Times New Roman"/>
                <a:cs typeface="Arial"/>
              </a:rPr>
              <a:t>FOOD ALLERGENS</a:t>
            </a:r>
            <a:endParaRPr lang="es-ES" sz="1500" dirty="0">
              <a:latin typeface="Calibri Light" panose="020F0302020204030204" pitchFamily="34" charset="0"/>
              <a:ea typeface="Times New Roman"/>
            </a:endParaRPr>
          </a:p>
        </p:txBody>
      </p:sp>
      <p:sp>
        <p:nvSpPr>
          <p:cNvPr id="87" name="86 CuadroTexto"/>
          <p:cNvSpPr txBox="1"/>
          <p:nvPr/>
        </p:nvSpPr>
        <p:spPr>
          <a:xfrm>
            <a:off x="7452320" y="3905937"/>
            <a:ext cx="1406839" cy="2431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  <a:spcAft>
                <a:spcPts val="0"/>
              </a:spcAft>
            </a:pPr>
            <a:r>
              <a:rPr lang="en-US" sz="1400" b="1" dirty="0" smtClean="0">
                <a:latin typeface="Calibri Light" panose="020F0302020204030204" pitchFamily="34" charset="0"/>
                <a:ea typeface="Times New Roman"/>
                <a:cs typeface="Arial"/>
              </a:rPr>
              <a:t> Ghent Univ</a:t>
            </a:r>
            <a:r>
              <a:rPr lang="en-US" sz="1400" b="1" dirty="0">
                <a:latin typeface="Calibri Light" panose="020F0302020204030204" pitchFamily="34" charset="0"/>
                <a:ea typeface="Times New Roman"/>
                <a:cs typeface="Arial"/>
              </a:rPr>
              <a:t>. </a:t>
            </a:r>
            <a:r>
              <a:rPr lang="en-US" sz="1400" b="1" dirty="0" smtClean="0">
                <a:latin typeface="Calibri Light" panose="020F0302020204030204" pitchFamily="34" charset="0"/>
                <a:ea typeface="Times New Roman"/>
                <a:cs typeface="Arial"/>
              </a:rPr>
              <a:t> (B)   </a:t>
            </a:r>
            <a:endParaRPr lang="es-ES" sz="1400" dirty="0">
              <a:latin typeface="Calibri Light" panose="020F0302020204030204" pitchFamily="34" charset="0"/>
              <a:ea typeface="Times New Roman"/>
            </a:endParaRPr>
          </a:p>
        </p:txBody>
      </p:sp>
      <p:sp>
        <p:nvSpPr>
          <p:cNvPr id="88" name="87 CuadroTexto"/>
          <p:cNvSpPr txBox="1"/>
          <p:nvPr/>
        </p:nvSpPr>
        <p:spPr>
          <a:xfrm>
            <a:off x="2051720" y="5446965"/>
            <a:ext cx="5328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  <a:spcAft>
                <a:spcPts val="0"/>
              </a:spcAft>
            </a:pPr>
            <a:r>
              <a:rPr lang="es-ES" sz="1400" dirty="0" err="1" smtClean="0">
                <a:latin typeface="Calibri Light" panose="020F0302020204030204" pitchFamily="34" charset="0"/>
                <a:ea typeface="Times New Roman"/>
                <a:cs typeface="Arial"/>
              </a:rPr>
              <a:t>Agostina</a:t>
            </a:r>
            <a:r>
              <a:rPr lang="es-ES" sz="1400" dirty="0" smtClean="0">
                <a:latin typeface="Calibri Light" panose="020F0302020204030204" pitchFamily="34" charset="0"/>
                <a:ea typeface="Times New Roman"/>
                <a:cs typeface="Arial"/>
              </a:rPr>
              <a:t> </a:t>
            </a:r>
            <a:r>
              <a:rPr lang="es-ES" sz="1400" dirty="0" err="1" smtClean="0">
                <a:latin typeface="Calibri Light" panose="020F0302020204030204" pitchFamily="34" charset="0"/>
                <a:ea typeface="Times New Roman"/>
                <a:cs typeface="Arial"/>
              </a:rPr>
              <a:t>Chiavola</a:t>
            </a:r>
            <a:r>
              <a:rPr lang="es-ES" sz="1300" dirty="0" smtClean="0">
                <a:latin typeface="Calibri Light" panose="020F0302020204030204" pitchFamily="34" charset="0"/>
                <a:ea typeface="Times New Roman"/>
                <a:cs typeface="Arial"/>
              </a:rPr>
              <a:t>   </a:t>
            </a:r>
            <a:r>
              <a:rPr lang="es-ES" sz="1400" dirty="0" smtClean="0">
                <a:latin typeface="Calibri Light" panose="020F0302020204030204" pitchFamily="34" charset="0"/>
                <a:ea typeface="Times New Roman"/>
                <a:cs typeface="Arial"/>
              </a:rPr>
              <a:t> </a:t>
            </a:r>
            <a:r>
              <a:rPr lang="en-US" sz="1500" dirty="0" smtClean="0">
                <a:latin typeface="Calibri Light" panose="020F0302020204030204" pitchFamily="34" charset="0"/>
                <a:ea typeface="Times New Roman"/>
                <a:cs typeface="Arial"/>
              </a:rPr>
              <a:t>OPTIMAL MANAGEMENT AND TREATMENT</a:t>
            </a:r>
          </a:p>
          <a:p>
            <a:pPr algn="ctr">
              <a:lnSpc>
                <a:spcPct val="80000"/>
              </a:lnSpc>
              <a:spcAft>
                <a:spcPts val="0"/>
              </a:spcAft>
            </a:pPr>
            <a:r>
              <a:rPr lang="en-US" sz="1500" dirty="0" smtClean="0">
                <a:latin typeface="Calibri Light" panose="020F0302020204030204" pitchFamily="34" charset="0"/>
                <a:ea typeface="Times New Roman"/>
                <a:cs typeface="Arial"/>
              </a:rPr>
              <a:t>        OF OLIVE MILL WASTEWATER </a:t>
            </a:r>
          </a:p>
          <a:p>
            <a:pPr algn="ctr">
              <a:lnSpc>
                <a:spcPct val="80000"/>
              </a:lnSpc>
              <a:spcAft>
                <a:spcPts val="0"/>
              </a:spcAft>
            </a:pPr>
            <a:r>
              <a:rPr lang="en-US" sz="1500" dirty="0" smtClean="0">
                <a:latin typeface="Calibri Light" panose="020F0302020204030204" pitchFamily="34" charset="0"/>
                <a:ea typeface="Times New Roman"/>
                <a:cs typeface="Arial"/>
              </a:rPr>
              <a:t> AND RESIDUES________</a:t>
            </a:r>
            <a:endParaRPr lang="es-ES" sz="1500" dirty="0">
              <a:latin typeface="Calibri Light" panose="020F0302020204030204" pitchFamily="34" charset="0"/>
              <a:ea typeface="Times New Roman"/>
            </a:endParaRPr>
          </a:p>
        </p:txBody>
      </p:sp>
      <p:cxnSp>
        <p:nvCxnSpPr>
          <p:cNvPr id="89" name="88 Conector recto"/>
          <p:cNvCxnSpPr/>
          <p:nvPr/>
        </p:nvCxnSpPr>
        <p:spPr>
          <a:xfrm>
            <a:off x="2807804" y="4149080"/>
            <a:ext cx="5019222" cy="0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89 Rectángulo redondeado"/>
          <p:cNvSpPr/>
          <p:nvPr/>
        </p:nvSpPr>
        <p:spPr>
          <a:xfrm>
            <a:off x="237397" y="248859"/>
            <a:ext cx="1886141" cy="6420501"/>
          </a:xfrm>
          <a:prstGeom prst="roundRect">
            <a:avLst/>
          </a:prstGeom>
          <a:noFill/>
          <a:ln w="571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59" name="58 Conector recto"/>
          <p:cNvCxnSpPr/>
          <p:nvPr/>
        </p:nvCxnSpPr>
        <p:spPr>
          <a:xfrm flipV="1">
            <a:off x="1358133" y="2089500"/>
            <a:ext cx="1019105" cy="622768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3" name="62 Conector recto"/>
          <p:cNvCxnSpPr>
            <a:stCxn id="61" idx="6"/>
          </p:cNvCxnSpPr>
          <p:nvPr/>
        </p:nvCxnSpPr>
        <p:spPr>
          <a:xfrm flipV="1">
            <a:off x="1396952" y="2547846"/>
            <a:ext cx="980286" cy="308438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9" name="78 Conector recto"/>
          <p:cNvCxnSpPr>
            <a:stCxn id="43" idx="6"/>
          </p:cNvCxnSpPr>
          <p:nvPr/>
        </p:nvCxnSpPr>
        <p:spPr>
          <a:xfrm flipV="1">
            <a:off x="1396952" y="2924944"/>
            <a:ext cx="1252170" cy="75356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0" name="79 Conector recto"/>
          <p:cNvCxnSpPr/>
          <p:nvPr/>
        </p:nvCxnSpPr>
        <p:spPr>
          <a:xfrm flipV="1">
            <a:off x="1432247" y="3999547"/>
            <a:ext cx="737699" cy="372427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3" name="82 Conector recto"/>
          <p:cNvCxnSpPr/>
          <p:nvPr/>
        </p:nvCxnSpPr>
        <p:spPr>
          <a:xfrm flipV="1">
            <a:off x="1362746" y="4343425"/>
            <a:ext cx="983703" cy="357806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4" name="83 Conector recto"/>
          <p:cNvCxnSpPr>
            <a:stCxn id="62" idx="6"/>
          </p:cNvCxnSpPr>
          <p:nvPr/>
        </p:nvCxnSpPr>
        <p:spPr>
          <a:xfrm flipV="1">
            <a:off x="1396952" y="4878475"/>
            <a:ext cx="772994" cy="2417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1" name="90 Conector recto"/>
          <p:cNvCxnSpPr/>
          <p:nvPr/>
        </p:nvCxnSpPr>
        <p:spPr>
          <a:xfrm flipV="1">
            <a:off x="1432247" y="5669523"/>
            <a:ext cx="858653" cy="204402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2" name="91 Conector recto"/>
          <p:cNvCxnSpPr>
            <a:stCxn id="47" idx="6"/>
          </p:cNvCxnSpPr>
          <p:nvPr/>
        </p:nvCxnSpPr>
        <p:spPr>
          <a:xfrm>
            <a:off x="1396952" y="6017940"/>
            <a:ext cx="1046348" cy="171701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8358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35496" y="176851"/>
            <a:ext cx="9098270" cy="5878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s-ES" sz="2800" dirty="0" smtClean="0">
                <a:latin typeface="Calibri Light" panose="020F0302020204030204" pitchFamily="34" charset="0"/>
                <a:ea typeface="Times New Roman"/>
                <a:cs typeface="Arial"/>
              </a:rPr>
              <a:t>AVERAGE WORK PROGRAMME FOR VISITING LECTURERS</a:t>
            </a:r>
            <a:endParaRPr lang="es-ES" sz="2800" dirty="0">
              <a:latin typeface="Calibri Light" panose="020F0302020204030204" pitchFamily="34" charset="0"/>
              <a:ea typeface="Times New Roman"/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619250" y="5364505"/>
            <a:ext cx="19706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s-ES_tradnl" altLang="es-ES" sz="3200" dirty="0" smtClean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</a:rPr>
              <a:t>THURSDAY</a:t>
            </a:r>
            <a:endParaRPr lang="es-ES_tradnl" altLang="es-ES" sz="3200" dirty="0">
              <a:solidFill>
                <a:schemeClr val="accent6">
                  <a:lumMod val="50000"/>
                </a:schemeClr>
              </a:solidFill>
              <a:latin typeface="Calibri Light" panose="020F0302020204030204" pitchFamily="34" charset="0"/>
            </a:endParaRPr>
          </a:p>
        </p:txBody>
      </p:sp>
      <p:cxnSp>
        <p:nvCxnSpPr>
          <p:cNvPr id="30" name="29 Conector recto"/>
          <p:cNvCxnSpPr/>
          <p:nvPr/>
        </p:nvCxnSpPr>
        <p:spPr>
          <a:xfrm>
            <a:off x="3995937" y="188640"/>
            <a:ext cx="0" cy="0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6" name="35 Conector recto"/>
          <p:cNvCxnSpPr/>
          <p:nvPr/>
        </p:nvCxnSpPr>
        <p:spPr>
          <a:xfrm>
            <a:off x="7308305" y="260648"/>
            <a:ext cx="0" cy="0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3" name="2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1458" y="1772816"/>
            <a:ext cx="3808734" cy="3800844"/>
          </a:xfrm>
          <a:prstGeom prst="rect">
            <a:avLst/>
          </a:prstGeom>
        </p:spPr>
      </p:pic>
      <p:cxnSp>
        <p:nvCxnSpPr>
          <p:cNvPr id="60" name="59 Conector recto"/>
          <p:cNvCxnSpPr/>
          <p:nvPr/>
        </p:nvCxnSpPr>
        <p:spPr>
          <a:xfrm>
            <a:off x="547242" y="1268760"/>
            <a:ext cx="3600400" cy="0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3" name="62 Conector recto"/>
          <p:cNvCxnSpPr/>
          <p:nvPr/>
        </p:nvCxnSpPr>
        <p:spPr>
          <a:xfrm flipV="1">
            <a:off x="4160218" y="1268760"/>
            <a:ext cx="0" cy="1071736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6 CuadroTexto"/>
          <p:cNvSpPr txBox="1"/>
          <p:nvPr/>
        </p:nvSpPr>
        <p:spPr>
          <a:xfrm>
            <a:off x="547242" y="992922"/>
            <a:ext cx="2232248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b="1" dirty="0">
                <a:latin typeface="Calibri Light" panose="020F0302020204030204" pitchFamily="34" charset="0"/>
                <a:ea typeface="Times New Roman" pitchFamily="18" charset="0"/>
                <a:cs typeface="Arial" charset="0"/>
              </a:rPr>
              <a:t>Welcome </a:t>
            </a:r>
            <a:r>
              <a:rPr lang="en-GB" b="1" dirty="0" smtClean="0">
                <a:latin typeface="Calibri Light" panose="020F0302020204030204" pitchFamily="34" charset="0"/>
                <a:ea typeface="Times New Roman" pitchFamily="18" charset="0"/>
                <a:cs typeface="Arial" charset="0"/>
              </a:rPr>
              <a:t>meeting.</a:t>
            </a:r>
            <a:endParaRPr lang="es-ES" b="1" dirty="0" smtClean="0">
              <a:latin typeface="Calibri Light" panose="020F0302020204030204" pitchFamily="34" charset="0"/>
              <a:ea typeface="Times New Roman" pitchFamily="18" charset="0"/>
              <a:cs typeface="Arial" charset="0"/>
            </a:endParaRP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600" dirty="0" smtClean="0">
                <a:latin typeface="Calibri Light" panose="020F0302020204030204" pitchFamily="34" charset="0"/>
                <a:ea typeface="Times New Roman" pitchFamily="18" charset="0"/>
                <a:cs typeface="Arial" charset="0"/>
              </a:rPr>
              <a:t>Paperwork</a:t>
            </a: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600" dirty="0" smtClean="0">
                <a:latin typeface="Calibri Light" panose="020F0302020204030204" pitchFamily="34" charset="0"/>
                <a:ea typeface="Times New Roman" pitchFamily="18" charset="0"/>
                <a:cs typeface="Arial" charset="0"/>
              </a:rPr>
              <a:t>Logistics</a:t>
            </a: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600" dirty="0" smtClean="0">
                <a:latin typeface="Calibri Light" panose="020F0302020204030204" pitchFamily="34" charset="0"/>
                <a:ea typeface="Times New Roman" pitchFamily="18" charset="0"/>
                <a:cs typeface="Arial" charset="0"/>
              </a:rPr>
              <a:t>Programme Overview </a:t>
            </a:r>
            <a:endParaRPr lang="es-ES" sz="1600" dirty="0">
              <a:latin typeface="Calibri Light" panose="020F0302020204030204" pitchFamily="34" charset="0"/>
              <a:ea typeface="Times New Roman" pitchFamily="18" charset="0"/>
              <a:cs typeface="Arial" charset="0"/>
            </a:endParaRPr>
          </a:p>
          <a:p>
            <a:endParaRPr lang="es-ES" dirty="0"/>
          </a:p>
        </p:txBody>
      </p:sp>
      <p:sp>
        <p:nvSpPr>
          <p:cNvPr id="79" name="78 CuadroTexto"/>
          <p:cNvSpPr txBox="1"/>
          <p:nvPr/>
        </p:nvSpPr>
        <p:spPr>
          <a:xfrm>
            <a:off x="5724128" y="777478"/>
            <a:ext cx="38164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b="1" dirty="0">
                <a:latin typeface="Calibri Light" panose="020F0302020204030204" pitchFamily="34" charset="0"/>
                <a:ea typeface="Times New Roman" pitchFamily="18" charset="0"/>
                <a:cs typeface="Arial" charset="0"/>
              </a:rPr>
              <a:t>Visit on the UPV </a:t>
            </a:r>
            <a:r>
              <a:rPr lang="en-GB" b="1" dirty="0" smtClean="0">
                <a:latin typeface="Calibri Light" panose="020F0302020204030204" pitchFamily="34" charset="0"/>
                <a:ea typeface="Times New Roman" pitchFamily="18" charset="0"/>
                <a:cs typeface="Arial" charset="0"/>
              </a:rPr>
              <a:t>Campus</a:t>
            </a:r>
            <a:r>
              <a:rPr lang="en-GB" dirty="0" smtClean="0">
                <a:latin typeface="Calibri Light" panose="020F0302020204030204" pitchFamily="34" charset="0"/>
                <a:ea typeface="Times New Roman" pitchFamily="18" charset="0"/>
                <a:cs typeface="Arial" charset="0"/>
              </a:rPr>
              <a:t>:</a:t>
            </a: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600" dirty="0" smtClean="0">
                <a:latin typeface="Calibri Light" panose="020F0302020204030204" pitchFamily="34" charset="0"/>
                <a:ea typeface="Times New Roman" pitchFamily="18" charset="0"/>
                <a:cs typeface="Arial" charset="0"/>
              </a:rPr>
              <a:t>main </a:t>
            </a:r>
            <a:r>
              <a:rPr lang="en-GB" sz="1600" dirty="0">
                <a:latin typeface="Calibri Light" panose="020F0302020204030204" pitchFamily="34" charset="0"/>
                <a:ea typeface="Times New Roman" pitchFamily="18" charset="0"/>
                <a:cs typeface="Arial" charset="0"/>
              </a:rPr>
              <a:t>buildings and facilities </a:t>
            </a:r>
            <a:endParaRPr lang="es-ES" sz="1600" dirty="0">
              <a:latin typeface="Calibri Light" panose="020F0302020204030204" pitchFamily="34" charset="0"/>
              <a:ea typeface="Times New Roman" pitchFamily="18" charset="0"/>
              <a:cs typeface="Arial" charset="0"/>
            </a:endParaRPr>
          </a:p>
          <a:p>
            <a:endParaRPr lang="es-ES" dirty="0"/>
          </a:p>
        </p:txBody>
      </p:sp>
      <p:cxnSp>
        <p:nvCxnSpPr>
          <p:cNvPr id="80" name="79 Conector recto"/>
          <p:cNvCxnSpPr/>
          <p:nvPr/>
        </p:nvCxnSpPr>
        <p:spPr>
          <a:xfrm>
            <a:off x="4685303" y="1052736"/>
            <a:ext cx="3422779" cy="0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3" name="82 Conector recto"/>
          <p:cNvCxnSpPr/>
          <p:nvPr/>
        </p:nvCxnSpPr>
        <p:spPr>
          <a:xfrm flipV="1">
            <a:off x="4685303" y="1052736"/>
            <a:ext cx="0" cy="1011922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6" name="15 CuadroTexto"/>
          <p:cNvSpPr txBox="1"/>
          <p:nvPr/>
        </p:nvSpPr>
        <p:spPr>
          <a:xfrm>
            <a:off x="6019850" y="1804628"/>
            <a:ext cx="27363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b="1" dirty="0">
                <a:latin typeface="Calibri Light" panose="020F0302020204030204" pitchFamily="34" charset="0"/>
                <a:ea typeface="Times New Roman" pitchFamily="18" charset="0"/>
                <a:cs typeface="Arial" charset="0"/>
              </a:rPr>
              <a:t>Interviews</a:t>
            </a:r>
            <a:r>
              <a:rPr lang="en-GB" dirty="0">
                <a:latin typeface="Calibri Light" panose="020F0302020204030204" pitchFamily="34" charset="0"/>
                <a:ea typeface="Times New Roman" pitchFamily="18" charset="0"/>
                <a:cs typeface="Arial" charset="0"/>
              </a:rPr>
              <a:t> </a:t>
            </a:r>
            <a:r>
              <a:rPr lang="en-GB" sz="1600" dirty="0">
                <a:latin typeface="Calibri Light" panose="020F0302020204030204" pitchFamily="34" charset="0"/>
                <a:ea typeface="Times New Roman" pitchFamily="18" charset="0"/>
                <a:cs typeface="Arial" charset="0"/>
              </a:rPr>
              <a:t>with faculty, researchers and technicians</a:t>
            </a:r>
            <a:endParaRPr lang="es-ES" sz="1600" dirty="0">
              <a:latin typeface="Calibri Light" panose="020F0302020204030204" pitchFamily="34" charset="0"/>
              <a:ea typeface="Times New Roman" pitchFamily="18" charset="0"/>
              <a:cs typeface="Arial" charset="0"/>
            </a:endParaRPr>
          </a:p>
          <a:p>
            <a:endParaRPr lang="es-ES" dirty="0"/>
          </a:p>
        </p:txBody>
      </p:sp>
      <p:cxnSp>
        <p:nvCxnSpPr>
          <p:cNvPr id="84" name="83 Conector recto"/>
          <p:cNvCxnSpPr/>
          <p:nvPr/>
        </p:nvCxnSpPr>
        <p:spPr>
          <a:xfrm>
            <a:off x="5279790" y="2432854"/>
            <a:ext cx="3116324" cy="0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4" name="23 CuadroTexto"/>
          <p:cNvSpPr txBox="1"/>
          <p:nvPr/>
        </p:nvSpPr>
        <p:spPr>
          <a:xfrm>
            <a:off x="6300192" y="3890665"/>
            <a:ext cx="30963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b="1" dirty="0">
                <a:latin typeface="Calibri Light" panose="020F0302020204030204" pitchFamily="34" charset="0"/>
                <a:ea typeface="Times New Roman" pitchFamily="18" charset="0"/>
                <a:cs typeface="Arial" charset="0"/>
              </a:rPr>
              <a:t>Internet time / leisure </a:t>
            </a:r>
            <a:r>
              <a:rPr lang="en-GB" b="1" dirty="0" smtClean="0">
                <a:latin typeface="Calibri Light" panose="020F0302020204030204" pitchFamily="34" charset="0"/>
                <a:ea typeface="Times New Roman" pitchFamily="18" charset="0"/>
                <a:cs typeface="Arial" charset="0"/>
              </a:rPr>
              <a:t>time </a:t>
            </a:r>
            <a:r>
              <a:rPr lang="en-GB" sz="1600" dirty="0">
                <a:latin typeface="Calibri Light" panose="020F0302020204030204" pitchFamily="34" charset="0"/>
                <a:ea typeface="Times New Roman" pitchFamily="18" charset="0"/>
                <a:cs typeface="Arial" charset="0"/>
              </a:rPr>
              <a:t>getting ready for your lecture</a:t>
            </a:r>
            <a:r>
              <a:rPr lang="en-GB" dirty="0">
                <a:latin typeface="Calibri Light" panose="020F0302020204030204" pitchFamily="34" charset="0"/>
                <a:ea typeface="Times New Roman" pitchFamily="18" charset="0"/>
                <a:cs typeface="Arial" charset="0"/>
              </a:rPr>
              <a:t> </a:t>
            </a:r>
            <a:endParaRPr lang="es-ES" dirty="0">
              <a:latin typeface="Calibri Light" panose="020F0302020204030204" pitchFamily="34" charset="0"/>
              <a:ea typeface="Times New Roman" pitchFamily="18" charset="0"/>
              <a:cs typeface="Arial" charset="0"/>
            </a:endParaRPr>
          </a:p>
          <a:p>
            <a:endParaRPr lang="es-ES" dirty="0"/>
          </a:p>
        </p:txBody>
      </p:sp>
      <p:cxnSp>
        <p:nvCxnSpPr>
          <p:cNvPr id="91" name="90 Conector recto"/>
          <p:cNvCxnSpPr/>
          <p:nvPr/>
        </p:nvCxnSpPr>
        <p:spPr>
          <a:xfrm>
            <a:off x="5895195" y="4221088"/>
            <a:ext cx="2932967" cy="0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2" name="91 CuadroTexto"/>
          <p:cNvSpPr txBox="1"/>
          <p:nvPr/>
        </p:nvSpPr>
        <p:spPr>
          <a:xfrm>
            <a:off x="6300192" y="5445224"/>
            <a:ext cx="309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ES" b="1" dirty="0" err="1" smtClean="0">
                <a:latin typeface="Calibri Light" panose="020F0302020204030204" pitchFamily="34" charset="0"/>
                <a:ea typeface="Times New Roman" pitchFamily="18" charset="0"/>
                <a:cs typeface="Arial" charset="0"/>
              </a:rPr>
              <a:t>Seminar</a:t>
            </a:r>
            <a:endParaRPr lang="es-ES" dirty="0">
              <a:latin typeface="Calibri Light" panose="020F0302020204030204" pitchFamily="34" charset="0"/>
              <a:ea typeface="Times New Roman" pitchFamily="18" charset="0"/>
              <a:cs typeface="Arial" charset="0"/>
            </a:endParaRPr>
          </a:p>
          <a:p>
            <a:endParaRPr lang="es-ES" dirty="0"/>
          </a:p>
        </p:txBody>
      </p:sp>
      <p:cxnSp>
        <p:nvCxnSpPr>
          <p:cNvPr id="93" name="92 Conector recto"/>
          <p:cNvCxnSpPr/>
          <p:nvPr/>
        </p:nvCxnSpPr>
        <p:spPr>
          <a:xfrm>
            <a:off x="4795714" y="5724872"/>
            <a:ext cx="2448273" cy="6161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4" name="93 Conector recto"/>
          <p:cNvCxnSpPr/>
          <p:nvPr/>
        </p:nvCxnSpPr>
        <p:spPr>
          <a:xfrm flipV="1">
            <a:off x="4795714" y="4653136"/>
            <a:ext cx="0" cy="1071736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971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935" y="1854736"/>
            <a:ext cx="3742257" cy="3734504"/>
          </a:xfrm>
          <a:prstGeom prst="rect">
            <a:avLst/>
          </a:prstGeom>
        </p:spPr>
      </p:pic>
      <p:sp>
        <p:nvSpPr>
          <p:cNvPr id="4" name="3 CuadroTexto"/>
          <p:cNvSpPr txBox="1"/>
          <p:nvPr/>
        </p:nvSpPr>
        <p:spPr>
          <a:xfrm>
            <a:off x="35496" y="176851"/>
            <a:ext cx="9098270" cy="5878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s-ES" sz="2800" dirty="0" smtClean="0">
                <a:latin typeface="Calibri Light" panose="020F0302020204030204" pitchFamily="34" charset="0"/>
                <a:ea typeface="Times New Roman"/>
                <a:cs typeface="Arial"/>
              </a:rPr>
              <a:t>AVERAGE WORK PROGRAMME FOR VISITING LECTURERS</a:t>
            </a:r>
            <a:endParaRPr lang="es-ES" sz="2800" dirty="0">
              <a:latin typeface="Calibri Light" panose="020F0302020204030204" pitchFamily="34" charset="0"/>
              <a:ea typeface="Times New Roman"/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619250" y="5364505"/>
            <a:ext cx="19706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s-ES_tradnl" altLang="es-ES" sz="3200" dirty="0" smtClean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</a:rPr>
              <a:t>FRIDAY</a:t>
            </a:r>
            <a:endParaRPr lang="es-ES_tradnl" altLang="es-ES" sz="3200" dirty="0">
              <a:solidFill>
                <a:schemeClr val="accent6">
                  <a:lumMod val="50000"/>
                </a:schemeClr>
              </a:solidFill>
              <a:latin typeface="Calibri Light" panose="020F0302020204030204" pitchFamily="34" charset="0"/>
            </a:endParaRPr>
          </a:p>
        </p:txBody>
      </p:sp>
      <p:cxnSp>
        <p:nvCxnSpPr>
          <p:cNvPr id="30" name="29 Conector recto"/>
          <p:cNvCxnSpPr/>
          <p:nvPr/>
        </p:nvCxnSpPr>
        <p:spPr>
          <a:xfrm>
            <a:off x="3995937" y="188640"/>
            <a:ext cx="0" cy="0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6" name="35 Conector recto"/>
          <p:cNvCxnSpPr/>
          <p:nvPr/>
        </p:nvCxnSpPr>
        <p:spPr>
          <a:xfrm>
            <a:off x="7308305" y="260648"/>
            <a:ext cx="0" cy="0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0" name="59 Conector recto"/>
          <p:cNvCxnSpPr/>
          <p:nvPr/>
        </p:nvCxnSpPr>
        <p:spPr>
          <a:xfrm>
            <a:off x="547242" y="1268760"/>
            <a:ext cx="3600400" cy="0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3" name="62 Conector recto"/>
          <p:cNvCxnSpPr/>
          <p:nvPr/>
        </p:nvCxnSpPr>
        <p:spPr>
          <a:xfrm flipV="1">
            <a:off x="4160218" y="1268760"/>
            <a:ext cx="0" cy="1071736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6 CuadroTexto"/>
          <p:cNvSpPr txBox="1"/>
          <p:nvPr/>
        </p:nvSpPr>
        <p:spPr>
          <a:xfrm>
            <a:off x="547242" y="992922"/>
            <a:ext cx="31606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b="1" dirty="0">
                <a:latin typeface="Calibri Light" panose="020F0302020204030204" pitchFamily="34" charset="0"/>
                <a:ea typeface="Times New Roman" pitchFamily="18" charset="0"/>
                <a:cs typeface="Arial" charset="0"/>
              </a:rPr>
              <a:t>Programme to </a:t>
            </a:r>
            <a:r>
              <a:rPr lang="en-GB" b="1" dirty="0" smtClean="0">
                <a:latin typeface="Calibri Light" panose="020F0302020204030204" pitchFamily="34" charset="0"/>
                <a:ea typeface="Times New Roman" pitchFamily="18" charset="0"/>
                <a:cs typeface="Arial" charset="0"/>
              </a:rPr>
              <a:t>be agreed </a:t>
            </a:r>
            <a:endParaRPr lang="es-ES" b="1" dirty="0">
              <a:latin typeface="Calibri Light" panose="020F0302020204030204" pitchFamily="34" charset="0"/>
              <a:ea typeface="Times New Roman" pitchFamily="18" charset="0"/>
              <a:cs typeface="Arial" charset="0"/>
            </a:endParaRPr>
          </a:p>
        </p:txBody>
      </p:sp>
      <p:sp>
        <p:nvSpPr>
          <p:cNvPr id="79" name="78 CuadroTexto"/>
          <p:cNvSpPr txBox="1"/>
          <p:nvPr/>
        </p:nvSpPr>
        <p:spPr>
          <a:xfrm>
            <a:off x="6876256" y="777478"/>
            <a:ext cx="453650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NL" b="1" dirty="0">
                <a:latin typeface="Calibri Light" panose="020F0302020204030204" pitchFamily="34" charset="0"/>
                <a:ea typeface="Times New Roman" pitchFamily="18" charset="0"/>
                <a:cs typeface="Arial" charset="0"/>
              </a:rPr>
              <a:t>Visits </a:t>
            </a:r>
            <a:r>
              <a:rPr lang="nl-NL" b="1" dirty="0" smtClean="0">
                <a:latin typeface="Calibri Light" panose="020F0302020204030204" pitchFamily="34" charset="0"/>
                <a:ea typeface="Times New Roman" pitchFamily="18" charset="0"/>
                <a:cs typeface="Arial" charset="0"/>
              </a:rPr>
              <a:t> </a:t>
            </a:r>
            <a:r>
              <a:rPr lang="nl-NL" dirty="0" smtClean="0">
                <a:latin typeface="Calibri Light" panose="020F0302020204030204" pitchFamily="34" charset="0"/>
                <a:ea typeface="Times New Roman" pitchFamily="18" charset="0"/>
                <a:cs typeface="Arial" charset="0"/>
              </a:rPr>
              <a:t>in labs,</a:t>
            </a: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NL" dirty="0" smtClean="0">
                <a:latin typeface="Calibri Light" panose="020F0302020204030204" pitchFamily="34" charset="0"/>
                <a:ea typeface="Times New Roman" pitchFamily="18" charset="0"/>
                <a:cs typeface="Arial" charset="0"/>
              </a:rPr>
              <a:t>research facilities,</a:t>
            </a: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NL" dirty="0" smtClean="0">
                <a:latin typeface="Calibri Light" panose="020F0302020204030204" pitchFamily="34" charset="0"/>
                <a:ea typeface="Times New Roman" pitchFamily="18" charset="0"/>
                <a:cs typeface="Arial" charset="0"/>
              </a:rPr>
              <a:t>joint lectures,</a:t>
            </a: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NL" dirty="0" smtClean="0">
                <a:latin typeface="Calibri Light" panose="020F0302020204030204" pitchFamily="34" charset="0"/>
                <a:ea typeface="Times New Roman" pitchFamily="18" charset="0"/>
                <a:cs typeface="Arial" charset="0"/>
              </a:rPr>
              <a:t>PhD seminars,</a:t>
            </a: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NL" dirty="0" smtClean="0">
                <a:latin typeface="Calibri Light" panose="020F0302020204030204" pitchFamily="34" charset="0"/>
                <a:ea typeface="Times New Roman" pitchFamily="18" charset="0"/>
                <a:cs typeface="Arial" charset="0"/>
              </a:rPr>
              <a:t>MSc </a:t>
            </a:r>
            <a:r>
              <a:rPr lang="nl-NL" dirty="0">
                <a:latin typeface="Calibri Light" panose="020F0302020204030204" pitchFamily="34" charset="0"/>
                <a:ea typeface="Times New Roman" pitchFamily="18" charset="0"/>
                <a:cs typeface="Arial" charset="0"/>
              </a:rPr>
              <a:t>Thesis </a:t>
            </a:r>
            <a:endParaRPr lang="es-ES" dirty="0">
              <a:latin typeface="Calibri Light" panose="020F0302020204030204" pitchFamily="34" charset="0"/>
            </a:endParaRPr>
          </a:p>
        </p:txBody>
      </p:sp>
      <p:cxnSp>
        <p:nvCxnSpPr>
          <p:cNvPr id="80" name="79 Conector recto"/>
          <p:cNvCxnSpPr/>
          <p:nvPr/>
        </p:nvCxnSpPr>
        <p:spPr>
          <a:xfrm>
            <a:off x="4685303" y="1052736"/>
            <a:ext cx="3422779" cy="0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3" name="82 Conector recto"/>
          <p:cNvCxnSpPr/>
          <p:nvPr/>
        </p:nvCxnSpPr>
        <p:spPr>
          <a:xfrm flipV="1">
            <a:off x="4685303" y="1052736"/>
            <a:ext cx="0" cy="1011922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9277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42 Rectángulo redondeado"/>
          <p:cNvSpPr/>
          <p:nvPr/>
        </p:nvSpPr>
        <p:spPr>
          <a:xfrm>
            <a:off x="4821306" y="909394"/>
            <a:ext cx="3999166" cy="2303582"/>
          </a:xfrm>
          <a:prstGeom prst="roundRect">
            <a:avLst/>
          </a:prstGeom>
          <a:noFill/>
          <a:ln w="9525">
            <a:solidFill>
              <a:schemeClr val="accent4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9" name="28 Rectángulo redondeado"/>
          <p:cNvSpPr/>
          <p:nvPr/>
        </p:nvSpPr>
        <p:spPr>
          <a:xfrm>
            <a:off x="1814972" y="3933056"/>
            <a:ext cx="3333092" cy="264901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accent4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3 CuadroTexto"/>
          <p:cNvSpPr txBox="1"/>
          <p:nvPr/>
        </p:nvSpPr>
        <p:spPr>
          <a:xfrm>
            <a:off x="2283024" y="4150057"/>
            <a:ext cx="273630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altLang="es-ES" sz="2400" dirty="0" smtClean="0">
                <a:solidFill>
                  <a:schemeClr val="accent4">
                    <a:lumMod val="75000"/>
                  </a:schemeClr>
                </a:solidFill>
                <a:latin typeface="Calibri Light" panose="020F0302020204030204" pitchFamily="34" charset="0"/>
              </a:rPr>
              <a:t>16 </a:t>
            </a:r>
            <a:r>
              <a:rPr lang="es-ES" altLang="es-ES" sz="2400" dirty="0" err="1" smtClean="0">
                <a:solidFill>
                  <a:schemeClr val="accent4">
                    <a:lumMod val="75000"/>
                  </a:schemeClr>
                </a:solidFill>
                <a:latin typeface="Calibri Light" panose="020F0302020204030204" pitchFamily="34" charset="0"/>
              </a:rPr>
              <a:t>semesters</a:t>
            </a:r>
            <a:endParaRPr lang="es-ES" altLang="es-ES" sz="2400" dirty="0" smtClean="0">
              <a:solidFill>
                <a:schemeClr val="accent4">
                  <a:lumMod val="75000"/>
                </a:schemeClr>
              </a:solidFill>
              <a:latin typeface="Calibri Light" panose="020F0302020204030204" pitchFamily="34" charset="0"/>
            </a:endParaRPr>
          </a:p>
          <a:p>
            <a:pPr marL="342900" indent="-34290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altLang="es-ES" sz="2400" dirty="0" smtClean="0">
                <a:solidFill>
                  <a:schemeClr val="accent4">
                    <a:lumMod val="75000"/>
                  </a:schemeClr>
                </a:solidFill>
                <a:latin typeface="Calibri Light" panose="020F0302020204030204" pitchFamily="34" charset="0"/>
              </a:rPr>
              <a:t>1572 </a:t>
            </a:r>
            <a:r>
              <a:rPr lang="es-ES" altLang="es-ES" sz="2400" dirty="0" err="1" smtClean="0">
                <a:solidFill>
                  <a:schemeClr val="accent4">
                    <a:lumMod val="75000"/>
                  </a:schemeClr>
                </a:solidFill>
                <a:latin typeface="Calibri Light" panose="020F0302020204030204" pitchFamily="34" charset="0"/>
              </a:rPr>
              <a:t>students</a:t>
            </a:r>
            <a:endParaRPr lang="es-ES" altLang="es-ES" sz="2400" dirty="0" smtClean="0">
              <a:solidFill>
                <a:schemeClr val="accent4">
                  <a:lumMod val="75000"/>
                </a:schemeClr>
              </a:solidFill>
              <a:latin typeface="Calibri Light" panose="020F0302020204030204" pitchFamily="34" charset="0"/>
            </a:endParaRPr>
          </a:p>
          <a:p>
            <a:pPr marL="342900" indent="-34290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altLang="es-ES" sz="2400" dirty="0" smtClean="0">
                <a:solidFill>
                  <a:schemeClr val="accent4">
                    <a:lumMod val="75000"/>
                  </a:schemeClr>
                </a:solidFill>
                <a:latin typeface="Calibri Light" panose="020F0302020204030204" pitchFamily="34" charset="0"/>
              </a:rPr>
              <a:t>184 </a:t>
            </a:r>
            <a:r>
              <a:rPr lang="es-ES" altLang="es-ES" sz="2400" dirty="0" err="1" smtClean="0">
                <a:solidFill>
                  <a:schemeClr val="accent4">
                    <a:lumMod val="75000"/>
                  </a:schemeClr>
                </a:solidFill>
                <a:latin typeface="Calibri Light" panose="020F0302020204030204" pitchFamily="34" charset="0"/>
              </a:rPr>
              <a:t>speakers</a:t>
            </a:r>
            <a:endParaRPr lang="es-ES" altLang="es-ES" sz="2400" dirty="0" smtClean="0">
              <a:solidFill>
                <a:schemeClr val="accent4">
                  <a:lumMod val="75000"/>
                </a:schemeClr>
              </a:solidFill>
              <a:latin typeface="Calibri Light" panose="020F0302020204030204" pitchFamily="34" charset="0"/>
            </a:endParaRPr>
          </a:p>
          <a:p>
            <a:pPr marL="342900" indent="-34290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altLang="es-ES" sz="2400" dirty="0" smtClean="0">
                <a:solidFill>
                  <a:schemeClr val="accent4">
                    <a:lumMod val="75000"/>
                  </a:schemeClr>
                </a:solidFill>
                <a:latin typeface="Calibri Light" panose="020F0302020204030204" pitchFamily="34" charset="0"/>
              </a:rPr>
              <a:t>99 </a:t>
            </a:r>
            <a:r>
              <a:rPr lang="es-ES" altLang="es-ES" sz="2400" dirty="0" err="1" smtClean="0">
                <a:solidFill>
                  <a:schemeClr val="accent4">
                    <a:lumMod val="75000"/>
                  </a:schemeClr>
                </a:solidFill>
                <a:latin typeface="Calibri Light" panose="020F0302020204030204" pitchFamily="34" charset="0"/>
              </a:rPr>
              <a:t>Institutions</a:t>
            </a:r>
            <a:endParaRPr lang="es-ES" altLang="es-ES" sz="2400" dirty="0" smtClean="0">
              <a:solidFill>
                <a:schemeClr val="accent4">
                  <a:lumMod val="75000"/>
                </a:schemeClr>
              </a:solidFill>
              <a:latin typeface="Calibri Light" panose="020F0302020204030204" pitchFamily="34" charset="0"/>
            </a:endParaRPr>
          </a:p>
          <a:p>
            <a:pPr marL="342900" indent="-34290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altLang="es-ES" sz="2400" dirty="0" smtClean="0">
                <a:solidFill>
                  <a:schemeClr val="accent4">
                    <a:lumMod val="75000"/>
                  </a:schemeClr>
                </a:solidFill>
                <a:latin typeface="Calibri Light" panose="020F0302020204030204" pitchFamily="34" charset="0"/>
              </a:rPr>
              <a:t> </a:t>
            </a:r>
            <a:r>
              <a:rPr lang="es-ES" altLang="es-ES" sz="2400" dirty="0">
                <a:solidFill>
                  <a:schemeClr val="accent4">
                    <a:lumMod val="75000"/>
                  </a:schemeClr>
                </a:solidFill>
                <a:latin typeface="Calibri Light" panose="020F0302020204030204" pitchFamily="34" charset="0"/>
              </a:rPr>
              <a:t>42 </a:t>
            </a:r>
            <a:r>
              <a:rPr lang="es-ES" altLang="es-ES" sz="2400" dirty="0" err="1">
                <a:solidFill>
                  <a:schemeClr val="accent4">
                    <a:lumMod val="75000"/>
                  </a:schemeClr>
                </a:solidFill>
                <a:latin typeface="Calibri Light" panose="020F0302020204030204" pitchFamily="34" charset="0"/>
              </a:rPr>
              <a:t>countries</a:t>
            </a:r>
            <a:endParaRPr lang="es-ES" sz="2400" dirty="0">
              <a:solidFill>
                <a:schemeClr val="accent4">
                  <a:lumMod val="75000"/>
                </a:schemeClr>
              </a:solidFill>
              <a:latin typeface="Calibri Light" panose="020F0302020204030204" pitchFamily="34" charset="0"/>
              <a:ea typeface="Times New Roman"/>
            </a:endParaRPr>
          </a:p>
        </p:txBody>
      </p:sp>
      <p:cxnSp>
        <p:nvCxnSpPr>
          <p:cNvPr id="30" name="29 Conector recto"/>
          <p:cNvCxnSpPr/>
          <p:nvPr/>
        </p:nvCxnSpPr>
        <p:spPr>
          <a:xfrm>
            <a:off x="3995937" y="188640"/>
            <a:ext cx="0" cy="0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6" name="35 Conector recto"/>
          <p:cNvCxnSpPr/>
          <p:nvPr/>
        </p:nvCxnSpPr>
        <p:spPr>
          <a:xfrm>
            <a:off x="7308305" y="-27384"/>
            <a:ext cx="0" cy="0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0" name="59 Conector recto"/>
          <p:cNvCxnSpPr/>
          <p:nvPr/>
        </p:nvCxnSpPr>
        <p:spPr>
          <a:xfrm>
            <a:off x="2843808" y="2733080"/>
            <a:ext cx="1928936" cy="0"/>
          </a:xfrm>
          <a:prstGeom prst="line">
            <a:avLst/>
          </a:prstGeom>
          <a:ln>
            <a:solidFill>
              <a:schemeClr val="accent4">
                <a:lumMod val="50000"/>
              </a:schemeClr>
            </a:solidFill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6 CuadroTexto"/>
          <p:cNvSpPr txBox="1"/>
          <p:nvPr/>
        </p:nvSpPr>
        <p:spPr>
          <a:xfrm>
            <a:off x="1843386" y="994663"/>
            <a:ext cx="10573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b="1" dirty="0" smtClean="0">
                <a:latin typeface="Calibri Light" panose="020F0302020204030204" pitchFamily="34" charset="0"/>
                <a:ea typeface="Times New Roman" pitchFamily="18" charset="0"/>
                <a:cs typeface="Arial" charset="0"/>
              </a:rPr>
              <a:t>Incoming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b="1" dirty="0" smtClean="0">
                <a:latin typeface="Calibri Light" panose="020F0302020204030204" pitchFamily="34" charset="0"/>
                <a:ea typeface="Times New Roman" pitchFamily="18" charset="0"/>
                <a:cs typeface="Arial" charset="0"/>
              </a:rPr>
              <a:t>Outgoing</a:t>
            </a:r>
            <a:endParaRPr lang="es-ES" b="1" dirty="0">
              <a:latin typeface="Calibri Light" panose="020F0302020204030204" pitchFamily="34" charset="0"/>
              <a:ea typeface="Times New Roman" pitchFamily="18" charset="0"/>
              <a:cs typeface="Arial" charset="0"/>
            </a:endParaRPr>
          </a:p>
        </p:txBody>
      </p:sp>
      <p:sp>
        <p:nvSpPr>
          <p:cNvPr id="79" name="78 CuadroTexto"/>
          <p:cNvSpPr txBox="1"/>
          <p:nvPr/>
        </p:nvSpPr>
        <p:spPr>
          <a:xfrm>
            <a:off x="4740796" y="385500"/>
            <a:ext cx="12394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NL" sz="1400" dirty="0" smtClean="0">
                <a:latin typeface="Calibri Light" panose="020F0302020204030204" pitchFamily="34" charset="0"/>
                <a:ea typeface="Times New Roman" pitchFamily="18" charset="0"/>
                <a:cs typeface="Arial" charset="0"/>
              </a:rPr>
              <a:t>ETSIAMN</a:t>
            </a:r>
          </a:p>
          <a:p>
            <a:pPr marL="342900" lvl="0" indent="-34290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NL" sz="1400" dirty="0" smtClean="0">
                <a:latin typeface="Calibri Light" panose="020F0302020204030204" pitchFamily="34" charset="0"/>
                <a:cs typeface="Arial" charset="0"/>
              </a:rPr>
              <a:t>2005-2006</a:t>
            </a:r>
            <a:endParaRPr lang="es-ES" sz="1400" dirty="0">
              <a:latin typeface="Calibri Light" panose="020F0302020204030204" pitchFamily="34" charset="0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1043608" y="992922"/>
            <a:ext cx="10573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4000" b="1" dirty="0" smtClean="0">
                <a:latin typeface="Calibri Light" panose="020F0302020204030204" pitchFamily="34" charset="0"/>
                <a:ea typeface="Times New Roman" pitchFamily="18" charset="0"/>
                <a:cs typeface="Arial" charset="0"/>
              </a:rPr>
              <a:t>TS</a:t>
            </a:r>
            <a:endParaRPr lang="es-ES" sz="4000" b="1" dirty="0">
              <a:latin typeface="Calibri Light" panose="020F0302020204030204" pitchFamily="34" charset="0"/>
              <a:ea typeface="Times New Roman" pitchFamily="18" charset="0"/>
              <a:cs typeface="Arial" charset="0"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1835696" y="1776298"/>
            <a:ext cx="10573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b="1" dirty="0" smtClean="0">
                <a:latin typeface="Calibri Light" panose="020F0302020204030204" pitchFamily="34" charset="0"/>
                <a:ea typeface="Times New Roman" pitchFamily="18" charset="0"/>
                <a:cs typeface="Arial" charset="0"/>
              </a:rPr>
              <a:t>Incoming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b="1" dirty="0" smtClean="0">
                <a:latin typeface="Calibri Light" panose="020F0302020204030204" pitchFamily="34" charset="0"/>
                <a:ea typeface="Times New Roman" pitchFamily="18" charset="0"/>
                <a:cs typeface="Arial" charset="0"/>
              </a:rPr>
              <a:t>Outgoing</a:t>
            </a:r>
            <a:endParaRPr lang="es-ES" b="1" dirty="0">
              <a:latin typeface="Calibri Light" panose="020F0302020204030204" pitchFamily="34" charset="0"/>
              <a:ea typeface="Times New Roman" pitchFamily="18" charset="0"/>
              <a:cs typeface="Arial" charset="0"/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539552" y="1700808"/>
            <a:ext cx="180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000" dirty="0" smtClean="0">
                <a:latin typeface="Calibri Light" panose="020F0302020204030204" pitchFamily="34" charset="0"/>
                <a:ea typeface="Times New Roman" pitchFamily="18" charset="0"/>
                <a:cs typeface="Arial" charset="0"/>
              </a:rPr>
              <a:t>Non-</a:t>
            </a:r>
            <a:r>
              <a:rPr lang="en-GB" sz="4000" b="1" dirty="0" smtClean="0">
                <a:latin typeface="Calibri Light" panose="020F0302020204030204" pitchFamily="34" charset="0"/>
                <a:ea typeface="Times New Roman" pitchFamily="18" charset="0"/>
                <a:cs typeface="Arial" charset="0"/>
              </a:rPr>
              <a:t>TS</a:t>
            </a:r>
            <a:endParaRPr lang="es-ES" sz="4000" b="1" dirty="0">
              <a:latin typeface="Calibri Light" panose="020F0302020204030204" pitchFamily="34" charset="0"/>
              <a:ea typeface="Times New Roman" pitchFamily="18" charset="0"/>
              <a:cs typeface="Arial" charset="0"/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1835696" y="2566645"/>
            <a:ext cx="10573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b="1" dirty="0" smtClean="0">
                <a:latin typeface="Calibri Light" panose="020F0302020204030204" pitchFamily="34" charset="0"/>
                <a:ea typeface="Times New Roman" pitchFamily="18" charset="0"/>
                <a:cs typeface="Arial" charset="0"/>
              </a:rPr>
              <a:t>Incoming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b="1" dirty="0" smtClean="0">
                <a:latin typeface="Calibri Light" panose="020F0302020204030204" pitchFamily="34" charset="0"/>
                <a:ea typeface="Times New Roman" pitchFamily="18" charset="0"/>
                <a:cs typeface="Arial" charset="0"/>
              </a:rPr>
              <a:t>Outgoing</a:t>
            </a:r>
            <a:endParaRPr lang="es-ES" b="1" dirty="0">
              <a:latin typeface="Calibri Light" panose="020F0302020204030204" pitchFamily="34" charset="0"/>
              <a:ea typeface="Times New Roman" pitchFamily="18" charset="0"/>
              <a:cs typeface="Arial" charset="0"/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179512" y="2492896"/>
            <a:ext cx="19322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000" dirty="0" smtClean="0">
                <a:latin typeface="Calibri Light" panose="020F0302020204030204" pitchFamily="34" charset="0"/>
                <a:ea typeface="Times New Roman" pitchFamily="18" charset="0"/>
                <a:cs typeface="Arial" charset="0"/>
              </a:rPr>
              <a:t>Students for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000" dirty="0" smtClean="0">
                <a:latin typeface="Calibri Light" panose="020F0302020204030204" pitchFamily="34" charset="0"/>
                <a:ea typeface="Times New Roman" pitchFamily="18" charset="0"/>
                <a:cs typeface="Arial" charset="0"/>
              </a:rPr>
              <a:t>PLACEMENTS</a:t>
            </a:r>
            <a:endParaRPr lang="es-ES" sz="4800" b="1" dirty="0">
              <a:latin typeface="Calibri Light" panose="020F0302020204030204" pitchFamily="34" charset="0"/>
              <a:ea typeface="Times New Roman" pitchFamily="18" charset="0"/>
              <a:cs typeface="Arial" charset="0"/>
            </a:endParaRPr>
          </a:p>
        </p:txBody>
      </p:sp>
      <p:cxnSp>
        <p:nvCxnSpPr>
          <p:cNvPr id="19" name="18 Conector recto"/>
          <p:cNvCxnSpPr/>
          <p:nvPr/>
        </p:nvCxnSpPr>
        <p:spPr>
          <a:xfrm>
            <a:off x="2843808" y="3086210"/>
            <a:ext cx="1977498" cy="0"/>
          </a:xfrm>
          <a:prstGeom prst="line">
            <a:avLst/>
          </a:prstGeom>
          <a:ln>
            <a:solidFill>
              <a:schemeClr val="accent4">
                <a:lumMod val="50000"/>
              </a:schemeClr>
            </a:solidFill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" name="19 Conector recto"/>
          <p:cNvCxnSpPr/>
          <p:nvPr/>
        </p:nvCxnSpPr>
        <p:spPr>
          <a:xfrm>
            <a:off x="2843808" y="2254806"/>
            <a:ext cx="1896988" cy="0"/>
          </a:xfrm>
          <a:prstGeom prst="line">
            <a:avLst/>
          </a:prstGeom>
          <a:ln>
            <a:solidFill>
              <a:schemeClr val="accent4">
                <a:lumMod val="50000"/>
              </a:schemeClr>
            </a:solidFill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1" name="20 Conector recto"/>
          <p:cNvCxnSpPr/>
          <p:nvPr/>
        </p:nvCxnSpPr>
        <p:spPr>
          <a:xfrm>
            <a:off x="2843808" y="1916832"/>
            <a:ext cx="1928936" cy="0"/>
          </a:xfrm>
          <a:prstGeom prst="line">
            <a:avLst/>
          </a:prstGeom>
          <a:ln>
            <a:solidFill>
              <a:schemeClr val="accent4">
                <a:lumMod val="50000"/>
              </a:schemeClr>
            </a:solidFill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2" name="21 Conector recto"/>
          <p:cNvCxnSpPr/>
          <p:nvPr/>
        </p:nvCxnSpPr>
        <p:spPr>
          <a:xfrm>
            <a:off x="2918251" y="1196752"/>
            <a:ext cx="1941781" cy="0"/>
          </a:xfrm>
          <a:prstGeom prst="line">
            <a:avLst/>
          </a:prstGeom>
          <a:ln>
            <a:solidFill>
              <a:schemeClr val="accent4">
                <a:lumMod val="50000"/>
              </a:schemeClr>
            </a:solidFill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3" name="22 Conector recto"/>
          <p:cNvCxnSpPr/>
          <p:nvPr/>
        </p:nvCxnSpPr>
        <p:spPr>
          <a:xfrm>
            <a:off x="2940596" y="1480994"/>
            <a:ext cx="1832148" cy="0"/>
          </a:xfrm>
          <a:prstGeom prst="line">
            <a:avLst/>
          </a:prstGeom>
          <a:ln>
            <a:solidFill>
              <a:schemeClr val="accent4">
                <a:lumMod val="50000"/>
              </a:schemeClr>
            </a:solidFill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1" name="30 CuadroTexto"/>
          <p:cNvSpPr txBox="1"/>
          <p:nvPr/>
        </p:nvSpPr>
        <p:spPr>
          <a:xfrm>
            <a:off x="5868144" y="404664"/>
            <a:ext cx="12394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NL" sz="1400" b="1" dirty="0" smtClean="0">
                <a:latin typeface="Calibri Light" panose="020F0302020204030204" pitchFamily="34" charset="0"/>
                <a:ea typeface="Times New Roman" pitchFamily="18" charset="0"/>
                <a:cs typeface="Arial" charset="0"/>
              </a:rPr>
              <a:t>ETSIAMN</a:t>
            </a:r>
          </a:p>
          <a:p>
            <a:pPr marL="342900" lvl="0" indent="-34290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NL" sz="1400" b="1" dirty="0" smtClean="0">
                <a:latin typeface="Calibri Light" panose="020F0302020204030204" pitchFamily="34" charset="0"/>
                <a:cs typeface="Arial" charset="0"/>
              </a:rPr>
              <a:t>2013-2014</a:t>
            </a:r>
            <a:endParaRPr lang="es-ES" sz="1400" b="1" dirty="0">
              <a:latin typeface="Calibri Light" panose="020F0302020204030204" pitchFamily="34" charset="0"/>
            </a:endParaRPr>
          </a:p>
        </p:txBody>
      </p:sp>
      <p:sp>
        <p:nvSpPr>
          <p:cNvPr id="32" name="31 CuadroTexto"/>
          <p:cNvSpPr txBox="1"/>
          <p:nvPr/>
        </p:nvSpPr>
        <p:spPr>
          <a:xfrm>
            <a:off x="7004992" y="404664"/>
            <a:ext cx="2103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NL" sz="1400" dirty="0" smtClean="0">
                <a:latin typeface="Calibri Light" panose="020F0302020204030204" pitchFamily="34" charset="0"/>
                <a:ea typeface="Times New Roman" pitchFamily="18" charset="0"/>
                <a:cs typeface="Arial" charset="0"/>
              </a:rPr>
              <a:t>UPV SCHOOL AVERAGE</a:t>
            </a:r>
          </a:p>
          <a:p>
            <a:pPr marL="342900" lvl="0" indent="-34290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NL" sz="1400" dirty="0" smtClean="0">
                <a:latin typeface="Calibri Light" panose="020F0302020204030204" pitchFamily="34" charset="0"/>
                <a:cs typeface="Arial" charset="0"/>
              </a:rPr>
              <a:t>2013-2014</a:t>
            </a:r>
            <a:endParaRPr lang="es-ES" sz="1400" dirty="0">
              <a:latin typeface="Calibri Light" panose="020F0302020204030204" pitchFamily="34" charset="0"/>
            </a:endParaRPr>
          </a:p>
        </p:txBody>
      </p:sp>
      <p:sp>
        <p:nvSpPr>
          <p:cNvPr id="33" name="32 CuadroTexto"/>
          <p:cNvSpPr txBox="1"/>
          <p:nvPr/>
        </p:nvSpPr>
        <p:spPr>
          <a:xfrm>
            <a:off x="4772744" y="1049248"/>
            <a:ext cx="1239416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NL" sz="1600" dirty="0" smtClean="0">
                <a:latin typeface="Calibri Light" panose="020F0302020204030204" pitchFamily="34" charset="0"/>
                <a:ea typeface="Times New Roman" pitchFamily="18" charset="0"/>
                <a:cs typeface="Arial" charset="0"/>
              </a:rPr>
              <a:t>31</a:t>
            </a:r>
          </a:p>
          <a:p>
            <a:pPr marL="342900" lvl="0" indent="-34290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NL" sz="1600" dirty="0" smtClean="0">
                <a:latin typeface="Calibri Light" panose="020F0302020204030204" pitchFamily="34" charset="0"/>
                <a:cs typeface="Arial" charset="0"/>
              </a:rPr>
              <a:t>11</a:t>
            </a:r>
          </a:p>
          <a:p>
            <a:pPr marL="342900" lvl="0" indent="-34290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nl-NL" sz="1600" dirty="0">
              <a:latin typeface="Calibri Light" panose="020F0302020204030204" pitchFamily="34" charset="0"/>
              <a:cs typeface="Arial" charset="0"/>
            </a:endParaRPr>
          </a:p>
          <a:p>
            <a:pPr marL="342900" lvl="0" indent="-34290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NL" sz="1600" dirty="0" smtClean="0">
                <a:latin typeface="Calibri Light" panose="020F0302020204030204" pitchFamily="34" charset="0"/>
                <a:cs typeface="Arial" charset="0"/>
              </a:rPr>
              <a:t>6</a:t>
            </a:r>
          </a:p>
          <a:p>
            <a:pPr marL="342900" lvl="0" indent="-34290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NL" sz="1600" dirty="0" smtClean="0">
                <a:latin typeface="Calibri Light" panose="020F0302020204030204" pitchFamily="34" charset="0"/>
                <a:cs typeface="Arial" charset="0"/>
              </a:rPr>
              <a:t>6</a:t>
            </a:r>
          </a:p>
          <a:p>
            <a:pPr marL="342900" lvl="0" indent="-34290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nl-NL" sz="1600" dirty="0">
              <a:latin typeface="Calibri Light" panose="020F0302020204030204" pitchFamily="34" charset="0"/>
              <a:cs typeface="Arial" charset="0"/>
            </a:endParaRPr>
          </a:p>
          <a:p>
            <a:pPr marL="342900" lvl="0" indent="-34290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NL" sz="1600" dirty="0" smtClean="0">
                <a:latin typeface="Calibri Light" panose="020F0302020204030204" pitchFamily="34" charset="0"/>
                <a:cs typeface="Arial" charset="0"/>
              </a:rPr>
              <a:t>15</a:t>
            </a:r>
          </a:p>
          <a:p>
            <a:pPr marL="342900" lvl="0" indent="-34290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NL" sz="1600" dirty="0" smtClean="0">
                <a:latin typeface="Calibri Light" panose="020F0302020204030204" pitchFamily="34" charset="0"/>
                <a:cs typeface="Arial" charset="0"/>
              </a:rPr>
              <a:t>8</a:t>
            </a:r>
          </a:p>
          <a:p>
            <a:pPr marL="342900" lvl="0" indent="-34290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nl-NL" sz="1400" dirty="0">
              <a:latin typeface="Calibri Light" panose="020F0302020204030204" pitchFamily="34" charset="0"/>
              <a:cs typeface="Arial" charset="0"/>
            </a:endParaRPr>
          </a:p>
        </p:txBody>
      </p:sp>
      <p:sp>
        <p:nvSpPr>
          <p:cNvPr id="39" name="38 CuadroTexto"/>
          <p:cNvSpPr txBox="1"/>
          <p:nvPr/>
        </p:nvSpPr>
        <p:spPr>
          <a:xfrm>
            <a:off x="5868144" y="1052736"/>
            <a:ext cx="1239416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NL" sz="1600" b="1" dirty="0" smtClean="0">
                <a:latin typeface="Calibri Light" panose="020F0302020204030204" pitchFamily="34" charset="0"/>
                <a:ea typeface="Times New Roman" pitchFamily="18" charset="0"/>
                <a:cs typeface="Arial" charset="0"/>
              </a:rPr>
              <a:t>193</a:t>
            </a:r>
          </a:p>
          <a:p>
            <a:pPr marL="342900" lvl="0" indent="-34290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NL" sz="1600" b="1" dirty="0" smtClean="0">
                <a:latin typeface="Calibri Light" panose="020F0302020204030204" pitchFamily="34" charset="0"/>
                <a:cs typeface="Arial" charset="0"/>
              </a:rPr>
              <a:t>103</a:t>
            </a:r>
          </a:p>
          <a:p>
            <a:pPr marL="342900" lvl="0" indent="-34290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nl-NL" sz="1600" b="1" dirty="0">
              <a:latin typeface="Calibri Light" panose="020F0302020204030204" pitchFamily="34" charset="0"/>
              <a:cs typeface="Arial" charset="0"/>
            </a:endParaRPr>
          </a:p>
          <a:p>
            <a:pPr marL="342900" lvl="0" indent="-34290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NL" sz="1600" b="1" dirty="0" smtClean="0">
                <a:latin typeface="Calibri Light" panose="020F0302020204030204" pitchFamily="34" charset="0"/>
                <a:cs typeface="Arial" charset="0"/>
              </a:rPr>
              <a:t>89</a:t>
            </a:r>
          </a:p>
          <a:p>
            <a:pPr marL="342900" lvl="0" indent="-34290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NL" sz="1600" b="1" dirty="0" smtClean="0">
                <a:latin typeface="Calibri Light" panose="020F0302020204030204" pitchFamily="34" charset="0"/>
                <a:cs typeface="Arial" charset="0"/>
              </a:rPr>
              <a:t>49</a:t>
            </a:r>
          </a:p>
          <a:p>
            <a:pPr marL="342900" lvl="0" indent="-34290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nl-NL" sz="1600" b="1" dirty="0">
              <a:latin typeface="Calibri Light" panose="020F0302020204030204" pitchFamily="34" charset="0"/>
              <a:cs typeface="Arial" charset="0"/>
            </a:endParaRPr>
          </a:p>
          <a:p>
            <a:pPr marL="342900" lvl="0" indent="-34290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NL" sz="1600" b="1" dirty="0" smtClean="0">
                <a:latin typeface="Calibri Light" panose="020F0302020204030204" pitchFamily="34" charset="0"/>
                <a:cs typeface="Arial" charset="0"/>
              </a:rPr>
              <a:t>63</a:t>
            </a:r>
          </a:p>
          <a:p>
            <a:pPr marL="342900" lvl="0" indent="-34290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NL" sz="1600" b="1" dirty="0" smtClean="0">
                <a:latin typeface="Calibri Light" panose="020F0302020204030204" pitchFamily="34" charset="0"/>
                <a:cs typeface="Arial" charset="0"/>
              </a:rPr>
              <a:t>61</a:t>
            </a:r>
          </a:p>
          <a:p>
            <a:pPr marL="342900" lvl="0" indent="-34290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nl-NL" sz="1400" dirty="0">
              <a:latin typeface="Calibri Light" panose="020F0302020204030204" pitchFamily="34" charset="0"/>
              <a:cs typeface="Arial" charset="0"/>
            </a:endParaRPr>
          </a:p>
        </p:txBody>
      </p:sp>
      <p:sp>
        <p:nvSpPr>
          <p:cNvPr id="40" name="39 CuadroTexto"/>
          <p:cNvSpPr txBox="1"/>
          <p:nvPr/>
        </p:nvSpPr>
        <p:spPr>
          <a:xfrm>
            <a:off x="7452320" y="1052736"/>
            <a:ext cx="1239416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NL" sz="1600" dirty="0" smtClean="0">
                <a:latin typeface="Calibri Light" panose="020F0302020204030204" pitchFamily="34" charset="0"/>
                <a:ea typeface="Times New Roman" pitchFamily="18" charset="0"/>
                <a:cs typeface="Arial" charset="0"/>
              </a:rPr>
              <a:t>43</a:t>
            </a:r>
          </a:p>
          <a:p>
            <a:pPr marL="342900" lvl="0" indent="-34290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NL" sz="1600" dirty="0" smtClean="0">
                <a:latin typeface="Calibri Light" panose="020F0302020204030204" pitchFamily="34" charset="0"/>
                <a:cs typeface="Arial" charset="0"/>
              </a:rPr>
              <a:t>14</a:t>
            </a:r>
          </a:p>
          <a:p>
            <a:pPr marL="342900" lvl="0" indent="-34290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nl-NL" sz="1600" dirty="0">
              <a:latin typeface="Calibri Light" panose="020F0302020204030204" pitchFamily="34" charset="0"/>
              <a:cs typeface="Arial" charset="0"/>
            </a:endParaRPr>
          </a:p>
          <a:p>
            <a:pPr marL="342900" lvl="0" indent="-34290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NL" sz="1600" dirty="0" smtClean="0">
                <a:latin typeface="Calibri Light" panose="020F0302020204030204" pitchFamily="34" charset="0"/>
                <a:cs typeface="Arial" charset="0"/>
              </a:rPr>
              <a:t>18</a:t>
            </a:r>
          </a:p>
          <a:p>
            <a:pPr marL="342900" lvl="0" indent="-34290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NL" sz="1600" dirty="0" smtClean="0">
                <a:latin typeface="Calibri Light" panose="020F0302020204030204" pitchFamily="34" charset="0"/>
                <a:cs typeface="Arial" charset="0"/>
              </a:rPr>
              <a:t>5</a:t>
            </a:r>
          </a:p>
          <a:p>
            <a:pPr marL="342900" lvl="0" indent="-34290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nl-NL" sz="1600" dirty="0">
              <a:latin typeface="Calibri Light" panose="020F0302020204030204" pitchFamily="34" charset="0"/>
              <a:cs typeface="Arial" charset="0"/>
            </a:endParaRPr>
          </a:p>
          <a:p>
            <a:pPr marL="342900" lvl="0" indent="-34290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NL" sz="1600" dirty="0" smtClean="0">
                <a:latin typeface="Calibri Light" panose="020F0302020204030204" pitchFamily="34" charset="0"/>
                <a:cs typeface="Arial" charset="0"/>
              </a:rPr>
              <a:t>22</a:t>
            </a:r>
          </a:p>
          <a:p>
            <a:pPr marL="342900" lvl="0" indent="-34290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NL" sz="1600" dirty="0" smtClean="0">
                <a:latin typeface="Calibri Light" panose="020F0302020204030204" pitchFamily="34" charset="0"/>
                <a:cs typeface="Arial" charset="0"/>
              </a:rPr>
              <a:t>12</a:t>
            </a:r>
          </a:p>
          <a:p>
            <a:pPr marL="342900" lvl="0" indent="-34290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nl-NL" sz="1400" dirty="0">
              <a:latin typeface="Calibri Light" panose="020F0302020204030204" pitchFamily="34" charset="0"/>
              <a:cs typeface="Arial" charset="0"/>
            </a:endParaRPr>
          </a:p>
        </p:txBody>
      </p:sp>
      <p:sp>
        <p:nvSpPr>
          <p:cNvPr id="34" name="33 CuadroTexto"/>
          <p:cNvSpPr txBox="1"/>
          <p:nvPr/>
        </p:nvSpPr>
        <p:spPr>
          <a:xfrm>
            <a:off x="2267744" y="3369186"/>
            <a:ext cx="32806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dirty="0" smtClean="0">
                <a:latin typeface="Calibri Light" panose="020F0302020204030204" pitchFamily="34" charset="0"/>
              </a:rPr>
              <a:t>ISLS </a:t>
            </a:r>
            <a:r>
              <a:rPr lang="es-ES" b="1" dirty="0" smtClean="0">
                <a:latin typeface="Calibri Light" panose="020F0302020204030204" pitchFamily="34" charset="0"/>
              </a:rPr>
              <a:t>in </a:t>
            </a:r>
            <a:r>
              <a:rPr lang="es-ES" b="1" dirty="0" err="1" smtClean="0">
                <a:latin typeface="Calibri Light" panose="020F0302020204030204" pitchFamily="34" charset="0"/>
              </a:rPr>
              <a:t>numbers</a:t>
            </a:r>
            <a:endParaRPr lang="es-ES" sz="4000" b="1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9186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Rectángulo redondeado"/>
          <p:cNvSpPr/>
          <p:nvPr/>
        </p:nvSpPr>
        <p:spPr>
          <a:xfrm>
            <a:off x="415132" y="2276872"/>
            <a:ext cx="2541004" cy="181129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36" name="35 Conector recto"/>
          <p:cNvCxnSpPr/>
          <p:nvPr/>
        </p:nvCxnSpPr>
        <p:spPr>
          <a:xfrm>
            <a:off x="7308305" y="-27384"/>
            <a:ext cx="0" cy="0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7" name="16 CuadroTexto"/>
          <p:cNvSpPr txBox="1"/>
          <p:nvPr/>
        </p:nvSpPr>
        <p:spPr>
          <a:xfrm>
            <a:off x="2956136" y="2354104"/>
            <a:ext cx="6984776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ES_tradnl" altLang="es-ES" sz="1900" dirty="0" err="1">
                <a:latin typeface="Calibri Light" panose="020F0302020204030204" pitchFamily="34" charset="0"/>
              </a:rPr>
              <a:t>Organized</a:t>
            </a:r>
            <a:r>
              <a:rPr lang="es-ES_tradnl" altLang="es-ES" sz="1900" dirty="0">
                <a:latin typeface="Calibri Light" panose="020F0302020204030204" pitchFamily="34" charset="0"/>
              </a:rPr>
              <a:t>, regular and </a:t>
            </a:r>
            <a:r>
              <a:rPr lang="es-ES_tradnl" altLang="es-ES" sz="1900" dirty="0" err="1">
                <a:latin typeface="Calibri Light" panose="020F0302020204030204" pitchFamily="34" charset="0"/>
              </a:rPr>
              <a:t>fluent</a:t>
            </a:r>
            <a:r>
              <a:rPr lang="es-ES_tradnl" altLang="es-ES" sz="1900" dirty="0">
                <a:latin typeface="Calibri Light" panose="020F0302020204030204" pitchFamily="34" charset="0"/>
              </a:rPr>
              <a:t> </a:t>
            </a:r>
            <a:r>
              <a:rPr lang="es-ES_tradnl" altLang="es-ES" sz="1900" dirty="0" err="1">
                <a:latin typeface="Calibri Light" panose="020F0302020204030204" pitchFamily="34" charset="0"/>
              </a:rPr>
              <a:t>teaching</a:t>
            </a:r>
            <a:r>
              <a:rPr lang="es-ES_tradnl" altLang="es-ES" sz="1900" dirty="0">
                <a:latin typeface="Calibri Light" panose="020F0302020204030204" pitchFamily="34" charset="0"/>
              </a:rPr>
              <a:t> staff </a:t>
            </a:r>
            <a:r>
              <a:rPr lang="es-ES_tradnl" altLang="es-ES" sz="1900" dirty="0" err="1" smtClean="0">
                <a:latin typeface="Calibri Light" panose="020F0302020204030204" pitchFamily="34" charset="0"/>
              </a:rPr>
              <a:t>mobility</a:t>
            </a:r>
            <a:endParaRPr lang="es-ES_tradnl" altLang="es-ES" sz="1900" dirty="0">
              <a:latin typeface="Calibri Light" panose="020F03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_tradnl" altLang="es-ES" sz="1900" dirty="0" err="1">
                <a:latin typeface="Calibri Light" panose="020F0302020204030204" pitchFamily="34" charset="0"/>
              </a:rPr>
              <a:t>Community</a:t>
            </a:r>
            <a:r>
              <a:rPr lang="es-ES_tradnl" altLang="es-ES" sz="1900" dirty="0">
                <a:latin typeface="Calibri Light" panose="020F0302020204030204" pitchFamily="34" charset="0"/>
              </a:rPr>
              <a:t>, </a:t>
            </a:r>
            <a:r>
              <a:rPr lang="es-ES_tradnl" altLang="es-ES" sz="1900" dirty="0" err="1">
                <a:latin typeface="Calibri Light" panose="020F0302020204030204" pitchFamily="34" charset="0"/>
              </a:rPr>
              <a:t>team</a:t>
            </a:r>
            <a:r>
              <a:rPr lang="es-ES_tradnl" altLang="es-ES" sz="1900" dirty="0">
                <a:latin typeface="Calibri Light" panose="020F0302020204030204" pitchFamily="34" charset="0"/>
              </a:rPr>
              <a:t> of TS </a:t>
            </a:r>
            <a:r>
              <a:rPr lang="es-ES_tradnl" altLang="es-ES" sz="1900" dirty="0" err="1">
                <a:latin typeface="Calibri Light" panose="020F0302020204030204" pitchFamily="34" charset="0"/>
              </a:rPr>
              <a:t>around</a:t>
            </a:r>
            <a:r>
              <a:rPr lang="es-ES_tradnl" altLang="es-ES" sz="1900" dirty="0">
                <a:latin typeface="Calibri Light" panose="020F0302020204030204" pitchFamily="34" charset="0"/>
              </a:rPr>
              <a:t> </a:t>
            </a:r>
            <a:r>
              <a:rPr lang="es-ES_tradnl" altLang="es-ES" sz="1900" dirty="0" err="1">
                <a:latin typeface="Calibri Light" panose="020F0302020204030204" pitchFamily="34" charset="0"/>
              </a:rPr>
              <a:t>your</a:t>
            </a:r>
            <a:r>
              <a:rPr lang="es-ES_tradnl" altLang="es-ES" sz="1900" dirty="0">
                <a:latin typeface="Calibri Light" panose="020F0302020204030204" pitchFamily="34" charset="0"/>
              </a:rPr>
              <a:t> International </a:t>
            </a:r>
            <a:r>
              <a:rPr lang="es-ES_tradnl" altLang="es-ES" sz="1900" dirty="0" smtClean="0">
                <a:latin typeface="Calibri Light" panose="020F0302020204030204" pitchFamily="34" charset="0"/>
              </a:rPr>
              <a:t>Office</a:t>
            </a:r>
            <a:endParaRPr lang="es-ES_tradnl" altLang="es-ES" sz="1900" dirty="0">
              <a:latin typeface="Calibri Light" panose="020F03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_tradnl" altLang="es-ES" sz="1900" dirty="0" err="1">
                <a:latin typeface="Calibri Light" panose="020F0302020204030204" pitchFamily="34" charset="0"/>
              </a:rPr>
              <a:t>Internationalization</a:t>
            </a:r>
            <a:r>
              <a:rPr lang="es-ES_tradnl" altLang="es-ES" sz="1900" dirty="0">
                <a:latin typeface="Calibri Light" panose="020F0302020204030204" pitchFamily="34" charset="0"/>
              </a:rPr>
              <a:t> at </a:t>
            </a:r>
            <a:r>
              <a:rPr lang="es-ES_tradnl" altLang="es-ES" sz="1900" dirty="0" smtClean="0">
                <a:latin typeface="Calibri Light" panose="020F0302020204030204" pitchFamily="34" charset="0"/>
              </a:rPr>
              <a:t>home</a:t>
            </a:r>
            <a:endParaRPr lang="es-ES_tradnl" altLang="es-ES" sz="1900" dirty="0">
              <a:latin typeface="Calibri Light" panose="020F03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_tradnl" altLang="es-ES" sz="1900" dirty="0" err="1">
                <a:latin typeface="Calibri Light" panose="020F0302020204030204" pitchFamily="34" charset="0"/>
              </a:rPr>
              <a:t>Improved</a:t>
            </a:r>
            <a:r>
              <a:rPr lang="es-ES_tradnl" altLang="es-ES" sz="1900" dirty="0">
                <a:latin typeface="Calibri Light" panose="020F0302020204030204" pitchFamily="34" charset="0"/>
              </a:rPr>
              <a:t> </a:t>
            </a:r>
            <a:r>
              <a:rPr lang="es-ES_tradnl" altLang="es-ES" sz="1900" dirty="0" err="1">
                <a:latin typeface="Calibri Light" panose="020F0302020204030204" pitchFamily="34" charset="0"/>
              </a:rPr>
              <a:t>institutional</a:t>
            </a:r>
            <a:r>
              <a:rPr lang="es-ES_tradnl" altLang="es-ES" sz="1900" dirty="0">
                <a:latin typeface="Calibri Light" panose="020F0302020204030204" pitchFamily="34" charset="0"/>
              </a:rPr>
              <a:t> </a:t>
            </a:r>
            <a:r>
              <a:rPr lang="es-ES_tradnl" altLang="es-ES" sz="1900" dirty="0" err="1" smtClean="0">
                <a:latin typeface="Calibri Light" panose="020F0302020204030204" pitchFamily="34" charset="0"/>
              </a:rPr>
              <a:t>visibility</a:t>
            </a:r>
            <a:endParaRPr lang="es-ES_tradnl" altLang="es-ES" sz="1900" dirty="0">
              <a:latin typeface="Calibri Light" panose="020F03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_tradnl" altLang="es-ES" sz="1900" dirty="0">
                <a:latin typeface="Calibri Light" panose="020F0302020204030204" pitchFamily="34" charset="0"/>
              </a:rPr>
              <a:t>ISLS-</a:t>
            </a:r>
            <a:r>
              <a:rPr lang="es-ES_tradnl" altLang="es-ES" sz="1900" dirty="0" err="1">
                <a:latin typeface="Calibri Light" panose="020F0302020204030204" pitchFamily="34" charset="0"/>
              </a:rPr>
              <a:t>like</a:t>
            </a:r>
            <a:r>
              <a:rPr lang="es-ES_tradnl" altLang="es-ES" sz="1900" dirty="0">
                <a:latin typeface="Calibri Light" panose="020F0302020204030204" pitchFamily="34" charset="0"/>
              </a:rPr>
              <a:t> </a:t>
            </a:r>
            <a:r>
              <a:rPr lang="es-ES_tradnl" altLang="es-ES" sz="1900" dirty="0" err="1">
                <a:latin typeface="Calibri Light" panose="020F0302020204030204" pitchFamily="34" charset="0"/>
              </a:rPr>
              <a:t>initiatives</a:t>
            </a:r>
            <a:r>
              <a:rPr lang="es-ES_tradnl" altLang="es-ES" sz="1900" dirty="0">
                <a:latin typeface="Calibri Light" panose="020F0302020204030204" pitchFamily="34" charset="0"/>
              </a:rPr>
              <a:t> at </a:t>
            </a:r>
            <a:r>
              <a:rPr lang="es-ES_tradnl" altLang="es-ES" sz="1900" dirty="0" err="1">
                <a:latin typeface="Calibri Light" panose="020F0302020204030204" pitchFamily="34" charset="0"/>
              </a:rPr>
              <a:t>Partner</a:t>
            </a:r>
            <a:r>
              <a:rPr lang="es-ES_tradnl" altLang="es-ES" sz="1900" dirty="0">
                <a:latin typeface="Calibri Light" panose="020F0302020204030204" pitchFamily="34" charset="0"/>
              </a:rPr>
              <a:t> </a:t>
            </a:r>
            <a:r>
              <a:rPr lang="es-ES_tradnl" altLang="es-ES" sz="1900" dirty="0" err="1">
                <a:latin typeface="Calibri Light" panose="020F0302020204030204" pitchFamily="34" charset="0"/>
              </a:rPr>
              <a:t>Institutions</a:t>
            </a:r>
            <a:r>
              <a:rPr lang="es-ES_tradnl" altLang="es-ES" sz="1900" dirty="0">
                <a:latin typeface="Calibri Light" panose="020F0302020204030204" pitchFamily="34" charset="0"/>
              </a:rPr>
              <a:t>: </a:t>
            </a:r>
          </a:p>
          <a:p>
            <a:r>
              <a:rPr lang="es-ES_tradnl" altLang="es-ES" sz="1900" dirty="0" smtClean="0">
                <a:latin typeface="Calibri Light" panose="020F0302020204030204" pitchFamily="34" charset="0"/>
              </a:rPr>
              <a:t>	ENSAIA</a:t>
            </a:r>
            <a:r>
              <a:rPr lang="es-ES_tradnl" altLang="es-ES" sz="1900" dirty="0">
                <a:latin typeface="Calibri Light" panose="020F0302020204030204" pitchFamily="34" charset="0"/>
              </a:rPr>
              <a:t>, KTU, UG, USAMV, ITESM, UNITUS,…</a:t>
            </a:r>
          </a:p>
        </p:txBody>
      </p:sp>
      <p:sp>
        <p:nvSpPr>
          <p:cNvPr id="34" name="33 CuadroTexto"/>
          <p:cNvSpPr txBox="1"/>
          <p:nvPr/>
        </p:nvSpPr>
        <p:spPr>
          <a:xfrm>
            <a:off x="395536" y="2488365"/>
            <a:ext cx="2560600" cy="13726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s-ES" sz="3200" dirty="0" err="1" smtClean="0">
                <a:latin typeface="Calibri Light" panose="020F0302020204030204" pitchFamily="34" charset="0"/>
              </a:rPr>
              <a:t>Some</a:t>
            </a:r>
            <a:r>
              <a:rPr lang="es-ES" sz="3200" dirty="0" smtClean="0">
                <a:latin typeface="Calibri Light" panose="020F0302020204030204" pitchFamily="34" charset="0"/>
              </a:rPr>
              <a:t> </a:t>
            </a:r>
            <a:r>
              <a:rPr lang="es-ES" sz="3200" dirty="0" err="1" smtClean="0">
                <a:latin typeface="Calibri Light" panose="020F0302020204030204" pitchFamily="34" charset="0"/>
              </a:rPr>
              <a:t>qualitative</a:t>
            </a:r>
            <a:r>
              <a:rPr lang="es-ES" sz="3200" dirty="0" smtClean="0">
                <a:latin typeface="Calibri Light" panose="020F0302020204030204" pitchFamily="34" charset="0"/>
              </a:rPr>
              <a:t> </a:t>
            </a:r>
            <a:r>
              <a:rPr lang="es-ES" sz="4000" b="1" dirty="0" err="1" smtClean="0">
                <a:latin typeface="Calibri Light" panose="020F0302020204030204" pitchFamily="34" charset="0"/>
              </a:rPr>
              <a:t>outcomes</a:t>
            </a:r>
            <a:endParaRPr lang="es-ES" sz="4000" b="1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1682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5" name="Picture 2" descr="C:\Users\patricia\Documents\My Dropbox\ETSIAMN\campus loca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6752"/>
            <a:ext cx="9170640" cy="4489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3932311" y="1772816"/>
            <a:ext cx="33692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>
                <a:solidFill>
                  <a:schemeClr val="accent2"/>
                </a:solidFill>
                <a:latin typeface="Calibri Light" panose="020F0302020204030204" pitchFamily="34" charset="0"/>
              </a:rPr>
              <a:t>Campus</a:t>
            </a:r>
            <a:r>
              <a:rPr lang="es-ES" sz="2400" dirty="0" smtClean="0">
                <a:latin typeface="Calibri Light" panose="020F0302020204030204" pitchFamily="34" charset="0"/>
              </a:rPr>
              <a:t> </a:t>
            </a:r>
            <a:r>
              <a:rPr lang="es-ES" sz="2800" dirty="0" smtClean="0">
                <a:latin typeface="Calibri Light" panose="020F0302020204030204" pitchFamily="34" charset="0"/>
              </a:rPr>
              <a:t>Vera </a:t>
            </a:r>
            <a:r>
              <a:rPr lang="es-ES" sz="2800" dirty="0" smtClean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(Valencia)</a:t>
            </a:r>
            <a:endParaRPr lang="es-ES" sz="2800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5062654" y="3789040"/>
            <a:ext cx="44778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>
                <a:solidFill>
                  <a:schemeClr val="accent2"/>
                </a:solidFill>
                <a:latin typeface="Calibri Light" panose="020F0302020204030204" pitchFamily="34" charset="0"/>
              </a:rPr>
              <a:t>Campus</a:t>
            </a:r>
            <a:r>
              <a:rPr lang="es-ES" sz="2800" dirty="0" smtClean="0">
                <a:latin typeface="Calibri Light" panose="020F0302020204030204" pitchFamily="34" charset="0"/>
              </a:rPr>
              <a:t> </a:t>
            </a:r>
            <a:r>
              <a:rPr lang="es-ES" sz="2800" dirty="0" err="1" smtClean="0">
                <a:latin typeface="Calibri Light" panose="020F0302020204030204" pitchFamily="34" charset="0"/>
              </a:rPr>
              <a:t>Gandia</a:t>
            </a:r>
            <a:endParaRPr lang="es-ES" sz="2800" dirty="0">
              <a:latin typeface="Calibri Light" panose="020F0302020204030204" pitchFamily="34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4486590" y="4941168"/>
            <a:ext cx="44778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>
                <a:solidFill>
                  <a:schemeClr val="accent2"/>
                </a:solidFill>
                <a:latin typeface="Calibri Light" panose="020F0302020204030204" pitchFamily="34" charset="0"/>
              </a:rPr>
              <a:t>Campus</a:t>
            </a:r>
            <a:r>
              <a:rPr lang="es-ES" sz="2800" dirty="0" smtClean="0">
                <a:latin typeface="Calibri Light" panose="020F0302020204030204" pitchFamily="34" charset="0"/>
              </a:rPr>
              <a:t> Alcoy</a:t>
            </a:r>
            <a:endParaRPr lang="es-ES" sz="2800" dirty="0">
              <a:latin typeface="Calibri Light" panose="020F0302020204030204" pitchFamily="34" charset="0"/>
            </a:endParaRPr>
          </a:p>
        </p:txBody>
      </p:sp>
      <p:cxnSp>
        <p:nvCxnSpPr>
          <p:cNvPr id="9" name="8 Conector recto"/>
          <p:cNvCxnSpPr/>
          <p:nvPr/>
        </p:nvCxnSpPr>
        <p:spPr>
          <a:xfrm>
            <a:off x="2555776" y="2204864"/>
            <a:ext cx="2952328" cy="0"/>
          </a:xfrm>
          <a:prstGeom prst="line">
            <a:avLst/>
          </a:prstGeom>
          <a:ln w="635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10 Conector recto"/>
          <p:cNvCxnSpPr/>
          <p:nvPr/>
        </p:nvCxnSpPr>
        <p:spPr>
          <a:xfrm>
            <a:off x="3059832" y="4221088"/>
            <a:ext cx="4051328" cy="0"/>
          </a:xfrm>
          <a:prstGeom prst="line">
            <a:avLst/>
          </a:prstGeom>
          <a:ln w="635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12 Conector recto"/>
          <p:cNvCxnSpPr/>
          <p:nvPr/>
        </p:nvCxnSpPr>
        <p:spPr>
          <a:xfrm>
            <a:off x="2339752" y="5373216"/>
            <a:ext cx="3888432" cy="0"/>
          </a:xfrm>
          <a:prstGeom prst="line">
            <a:avLst/>
          </a:prstGeom>
          <a:ln w="635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11 Conector recto"/>
          <p:cNvCxnSpPr/>
          <p:nvPr/>
        </p:nvCxnSpPr>
        <p:spPr>
          <a:xfrm>
            <a:off x="-684584" y="1196752"/>
            <a:ext cx="10297144" cy="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13 Conector recto"/>
          <p:cNvCxnSpPr/>
          <p:nvPr/>
        </p:nvCxnSpPr>
        <p:spPr>
          <a:xfrm>
            <a:off x="-661982" y="5677406"/>
            <a:ext cx="10297144" cy="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9133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70" b="15185"/>
          <a:stretch/>
        </p:blipFill>
        <p:spPr>
          <a:xfrm>
            <a:off x="273127" y="1397000"/>
            <a:ext cx="8597745" cy="4419600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-239716" y="1124744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dirty="0" smtClean="0">
                <a:solidFill>
                  <a:schemeClr val="accent4">
                    <a:lumMod val="75000"/>
                  </a:schemeClr>
                </a:solidFill>
                <a:latin typeface="Calibri Light" panose="020F0302020204030204" pitchFamily="34" charset="0"/>
              </a:rPr>
              <a:t>EXCHANGE</a:t>
            </a:r>
            <a:r>
              <a:rPr lang="es-ES" sz="2800" dirty="0" smtClean="0">
                <a:solidFill>
                  <a:schemeClr val="accent4">
                    <a:lumMod val="75000"/>
                  </a:schemeClr>
                </a:solidFill>
                <a:latin typeface="Calibri Light" panose="020F0302020204030204" pitchFamily="34" charset="0"/>
              </a:rPr>
              <a:t> PROGRAMMES</a:t>
            </a:r>
            <a:endParaRPr lang="es-ES" sz="2800" dirty="0">
              <a:solidFill>
                <a:schemeClr val="accent4">
                  <a:lumMod val="75000"/>
                </a:schemeClr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9980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70" b="15185"/>
          <a:stretch/>
        </p:blipFill>
        <p:spPr>
          <a:xfrm>
            <a:off x="273127" y="1397000"/>
            <a:ext cx="8597745" cy="4419600"/>
          </a:xfrm>
          <a:prstGeom prst="rect">
            <a:avLst/>
          </a:prstGeom>
        </p:spPr>
      </p:pic>
      <p:pic>
        <p:nvPicPr>
          <p:cNvPr id="2" name="1 Imagen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630"/>
          <a:stretch/>
        </p:blipFill>
        <p:spPr>
          <a:xfrm>
            <a:off x="273127" y="188640"/>
            <a:ext cx="8597745" cy="1397000"/>
          </a:xfrm>
          <a:prstGeom prst="rect">
            <a:avLst/>
          </a:prstGeom>
        </p:spPr>
      </p:pic>
      <p:pic>
        <p:nvPicPr>
          <p:cNvPr id="4" name="3 Imagen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10" t="83519" r="31795"/>
          <a:stretch/>
        </p:blipFill>
        <p:spPr>
          <a:xfrm>
            <a:off x="3347864" y="5179020"/>
            <a:ext cx="2733636" cy="113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144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214167"/>
            <a:ext cx="6120680" cy="3743225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 rot="207165">
            <a:off x="5346431" y="5408640"/>
            <a:ext cx="40324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dirty="0" smtClean="0">
                <a:solidFill>
                  <a:schemeClr val="accent2">
                    <a:lumMod val="50000"/>
                  </a:schemeClr>
                </a:solidFill>
                <a:latin typeface="Calibri Light" panose="020F0302020204030204" pitchFamily="34" charset="0"/>
              </a:rPr>
              <a:t>INTERNSHIPS</a:t>
            </a:r>
            <a:endParaRPr lang="es-ES" sz="4800" dirty="0">
              <a:solidFill>
                <a:schemeClr val="accent2">
                  <a:lumMod val="50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1675656" y="1340768"/>
            <a:ext cx="70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latin typeface="Calibri Light" panose="020F0302020204030204" pitchFamily="34" charset="0"/>
              </a:rPr>
              <a:t>4.383</a:t>
            </a:r>
            <a:r>
              <a:rPr lang="es-ES" dirty="0" smtClean="0">
                <a:latin typeface="Calibri Light" panose="020F0302020204030204" pitchFamily="34" charset="0"/>
              </a:rPr>
              <a:t> </a:t>
            </a:r>
            <a:r>
              <a:rPr lang="es-ES" dirty="0" err="1" smtClean="0">
                <a:latin typeface="Calibri Light" panose="020F0302020204030204" pitchFamily="34" charset="0"/>
              </a:rPr>
              <a:t>students</a:t>
            </a:r>
            <a:r>
              <a:rPr lang="es-ES" dirty="0" smtClean="0">
                <a:latin typeface="Calibri Light" panose="020F0302020204030204" pitchFamily="34" charset="0"/>
              </a:rPr>
              <a:t> </a:t>
            </a:r>
            <a:r>
              <a:rPr lang="es-ES" dirty="0" err="1" smtClean="0">
                <a:latin typeface="Calibri Light" panose="020F0302020204030204" pitchFamily="34" charset="0"/>
              </a:rPr>
              <a:t>got</a:t>
            </a:r>
            <a:r>
              <a:rPr lang="es-ES" dirty="0" smtClean="0">
                <a:latin typeface="Calibri Light" panose="020F0302020204030204" pitchFamily="34" charset="0"/>
              </a:rPr>
              <a:t> </a:t>
            </a:r>
            <a:r>
              <a:rPr lang="es-ES" dirty="0" err="1" smtClean="0">
                <a:latin typeface="Calibri Light" panose="020F0302020204030204" pitchFamily="34" charset="0"/>
              </a:rPr>
              <a:t>an</a:t>
            </a:r>
            <a:r>
              <a:rPr lang="es-ES" dirty="0" smtClean="0">
                <a:latin typeface="Calibri Light" panose="020F0302020204030204" pitchFamily="34" charset="0"/>
              </a:rPr>
              <a:t> </a:t>
            </a:r>
            <a:r>
              <a:rPr lang="es-ES" sz="2400" u="sng" dirty="0" err="1" smtClean="0">
                <a:latin typeface="Calibri Light" panose="020F0302020204030204" pitchFamily="34" charset="0"/>
              </a:rPr>
              <a:t>internship</a:t>
            </a:r>
            <a:r>
              <a:rPr lang="es-ES" dirty="0">
                <a:latin typeface="Calibri Light" panose="020F0302020204030204" pitchFamily="34" charset="0"/>
              </a:rPr>
              <a:t> </a:t>
            </a:r>
            <a:r>
              <a:rPr lang="es-ES" dirty="0" err="1" smtClean="0">
                <a:latin typeface="Calibri Light" panose="020F0302020204030204" pitchFamily="34" charset="0"/>
              </a:rPr>
              <a:t>through</a:t>
            </a:r>
            <a:r>
              <a:rPr lang="es-ES" dirty="0" smtClean="0">
                <a:latin typeface="Calibri Light" panose="020F0302020204030204" pitchFamily="34" charset="0"/>
              </a:rPr>
              <a:t> </a:t>
            </a:r>
            <a:r>
              <a:rPr lang="es-ES" dirty="0" err="1" smtClean="0">
                <a:latin typeface="Calibri Light" panose="020F0302020204030204" pitchFamily="34" charset="0"/>
              </a:rPr>
              <a:t>university</a:t>
            </a:r>
            <a:r>
              <a:rPr lang="es-ES" dirty="0" smtClean="0">
                <a:latin typeface="Calibri Light" panose="020F0302020204030204" pitchFamily="34" charset="0"/>
              </a:rPr>
              <a:t> </a:t>
            </a:r>
            <a:r>
              <a:rPr lang="es-ES" dirty="0" err="1" smtClean="0">
                <a:latin typeface="Calibri Light" panose="020F0302020204030204" pitchFamily="34" charset="0"/>
              </a:rPr>
              <a:t>programs</a:t>
            </a:r>
            <a:r>
              <a:rPr lang="es-ES" dirty="0" smtClean="0">
                <a:latin typeface="Calibri Light" panose="020F0302020204030204" pitchFamily="34" charset="0"/>
              </a:rPr>
              <a:t>  </a:t>
            </a:r>
            <a:endParaRPr lang="es-ES" dirty="0">
              <a:latin typeface="Calibri Light" panose="020F0302020204030204" pitchFamily="34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2555776" y="1827089"/>
            <a:ext cx="4680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Calibri Light" panose="020F0302020204030204" pitchFamily="34" charset="0"/>
              </a:rPr>
              <a:t>216 </a:t>
            </a:r>
            <a:r>
              <a:rPr lang="es-ES" dirty="0" err="1">
                <a:latin typeface="Calibri Light" panose="020F0302020204030204" pitchFamily="34" charset="0"/>
              </a:rPr>
              <a:t>students</a:t>
            </a:r>
            <a:r>
              <a:rPr lang="es-ES" dirty="0">
                <a:latin typeface="Calibri Light" panose="020F0302020204030204" pitchFamily="34" charset="0"/>
              </a:rPr>
              <a:t> </a:t>
            </a:r>
            <a:r>
              <a:rPr lang="es-ES" dirty="0" err="1">
                <a:latin typeface="Calibri Light" panose="020F0302020204030204" pitchFamily="34" charset="0"/>
              </a:rPr>
              <a:t>went</a:t>
            </a:r>
            <a:r>
              <a:rPr lang="es-ES" dirty="0">
                <a:latin typeface="Calibri Light" panose="020F0302020204030204" pitchFamily="34" charset="0"/>
              </a:rPr>
              <a:t> </a:t>
            </a:r>
            <a:r>
              <a:rPr lang="es-ES" dirty="0" err="1">
                <a:latin typeface="Calibri Light" panose="020F0302020204030204" pitchFamily="34" charset="0"/>
              </a:rPr>
              <a:t>abroad</a:t>
            </a:r>
            <a:r>
              <a:rPr lang="es-ES" dirty="0">
                <a:latin typeface="Calibri Light" panose="020F0302020204030204" pitchFamily="34" charset="0"/>
              </a:rPr>
              <a:t> </a:t>
            </a:r>
          </a:p>
          <a:p>
            <a:endParaRPr lang="es-ES" dirty="0"/>
          </a:p>
        </p:txBody>
      </p:sp>
      <p:cxnSp>
        <p:nvCxnSpPr>
          <p:cNvPr id="7" name="6 Conector recto"/>
          <p:cNvCxnSpPr/>
          <p:nvPr/>
        </p:nvCxnSpPr>
        <p:spPr>
          <a:xfrm>
            <a:off x="2267743" y="2060848"/>
            <a:ext cx="288033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7 Conector recto"/>
          <p:cNvCxnSpPr/>
          <p:nvPr/>
        </p:nvCxnSpPr>
        <p:spPr>
          <a:xfrm flipV="1">
            <a:off x="2267744" y="1644293"/>
            <a:ext cx="0" cy="416555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9 Conector recto"/>
          <p:cNvCxnSpPr/>
          <p:nvPr/>
        </p:nvCxnSpPr>
        <p:spPr>
          <a:xfrm flipV="1">
            <a:off x="1907704" y="1736641"/>
            <a:ext cx="0" cy="2916495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11 Conector recto"/>
          <p:cNvCxnSpPr/>
          <p:nvPr/>
        </p:nvCxnSpPr>
        <p:spPr>
          <a:xfrm flipV="1">
            <a:off x="3059832" y="3519096"/>
            <a:ext cx="0" cy="113404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5" name="14 CuadroTexto"/>
          <p:cNvSpPr txBox="1"/>
          <p:nvPr/>
        </p:nvSpPr>
        <p:spPr>
          <a:xfrm>
            <a:off x="2699792" y="3068960"/>
            <a:ext cx="700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latin typeface="Calibri Light" panose="020F0302020204030204" pitchFamily="34" charset="0"/>
              </a:rPr>
              <a:t>735</a:t>
            </a:r>
            <a:r>
              <a:rPr lang="es-ES" dirty="0" smtClean="0">
                <a:latin typeface="Calibri Light" panose="020F0302020204030204" pitchFamily="34" charset="0"/>
              </a:rPr>
              <a:t> </a:t>
            </a:r>
            <a:r>
              <a:rPr lang="es-ES" dirty="0" err="1" smtClean="0">
                <a:latin typeface="Calibri Light" panose="020F0302020204030204" pitchFamily="34" charset="0"/>
              </a:rPr>
              <a:t>students</a:t>
            </a:r>
            <a:r>
              <a:rPr lang="es-ES" dirty="0" smtClean="0">
                <a:latin typeface="Calibri Light" panose="020F0302020204030204" pitchFamily="34" charset="0"/>
              </a:rPr>
              <a:t> </a:t>
            </a:r>
            <a:r>
              <a:rPr lang="es-ES" dirty="0" err="1" smtClean="0">
                <a:latin typeface="Calibri Light" panose="020F0302020204030204" pitchFamily="34" charset="0"/>
              </a:rPr>
              <a:t>got</a:t>
            </a:r>
            <a:r>
              <a:rPr lang="es-ES" dirty="0" smtClean="0">
                <a:latin typeface="Calibri Light" panose="020F0302020204030204" pitchFamily="34" charset="0"/>
              </a:rPr>
              <a:t> a </a:t>
            </a:r>
            <a:r>
              <a:rPr lang="es-ES" sz="3200" u="sng" dirty="0" err="1" smtClean="0">
                <a:latin typeface="Calibri Light" panose="020F0302020204030204" pitchFamily="34" charset="0"/>
              </a:rPr>
              <a:t>job</a:t>
            </a:r>
            <a:r>
              <a:rPr lang="es-ES" dirty="0" smtClean="0">
                <a:latin typeface="Calibri Light" panose="020F0302020204030204" pitchFamily="34" charset="0"/>
              </a:rPr>
              <a:t> </a:t>
            </a:r>
            <a:r>
              <a:rPr lang="es-ES" dirty="0" err="1" smtClean="0">
                <a:latin typeface="Calibri Light" panose="020F0302020204030204" pitchFamily="34" charset="0"/>
              </a:rPr>
              <a:t>through</a:t>
            </a:r>
            <a:r>
              <a:rPr lang="es-ES" dirty="0" smtClean="0">
                <a:latin typeface="Calibri Light" panose="020F0302020204030204" pitchFamily="34" charset="0"/>
              </a:rPr>
              <a:t> </a:t>
            </a:r>
            <a:r>
              <a:rPr lang="es-ES" u="sng" dirty="0" smtClean="0">
                <a:latin typeface="Calibri Light" panose="020F0302020204030204" pitchFamily="34" charset="0"/>
              </a:rPr>
              <a:t>SERVIPOLI</a:t>
            </a:r>
            <a:r>
              <a:rPr lang="es-ES" dirty="0" smtClean="0">
                <a:latin typeface="Calibri Light" panose="020F0302020204030204" pitchFamily="34" charset="0"/>
              </a:rPr>
              <a:t>  </a:t>
            </a:r>
            <a:endParaRPr lang="es-ES" dirty="0">
              <a:latin typeface="Calibri Light" panose="020F0302020204030204" pitchFamily="34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 rot="207165">
            <a:off x="5348086" y="4731836"/>
            <a:ext cx="40324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dirty="0" smtClean="0">
                <a:solidFill>
                  <a:schemeClr val="accent2">
                    <a:lumMod val="50000"/>
                  </a:schemeClr>
                </a:solidFill>
                <a:latin typeface="Calibri Light" panose="020F0302020204030204" pitchFamily="34" charset="0"/>
              </a:rPr>
              <a:t>UPV</a:t>
            </a:r>
            <a:r>
              <a:rPr lang="es-ES" dirty="0" smtClean="0">
                <a:solidFill>
                  <a:schemeClr val="accent2">
                    <a:lumMod val="50000"/>
                  </a:schemeClr>
                </a:solidFill>
                <a:latin typeface="Calibri Light" panose="020F0302020204030204" pitchFamily="34" charset="0"/>
              </a:rPr>
              <a:t>STUDENTS</a:t>
            </a:r>
            <a:endParaRPr lang="es-ES" sz="4000" dirty="0">
              <a:solidFill>
                <a:schemeClr val="accent2">
                  <a:lumMod val="50000"/>
                </a:schemeClr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4568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214167"/>
            <a:ext cx="6120680" cy="3743225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 rot="207165">
            <a:off x="5346431" y="5408640"/>
            <a:ext cx="40324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dirty="0" smtClean="0">
                <a:solidFill>
                  <a:schemeClr val="accent2">
                    <a:lumMod val="50000"/>
                  </a:schemeClr>
                </a:solidFill>
                <a:latin typeface="Calibri Light" panose="020F0302020204030204" pitchFamily="34" charset="0"/>
              </a:rPr>
              <a:t>INTERNSHIPS</a:t>
            </a:r>
            <a:endParaRPr lang="es-ES" sz="4800" dirty="0">
              <a:solidFill>
                <a:schemeClr val="accent2">
                  <a:lumMod val="50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2939852" y="639266"/>
            <a:ext cx="210588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latin typeface="Calibri Light" panose="020F0302020204030204" pitchFamily="34" charset="0"/>
              </a:rPr>
              <a:t>INTERNSHIPS</a:t>
            </a:r>
            <a:r>
              <a:rPr lang="es-ES" b="1" dirty="0" smtClean="0">
                <a:latin typeface="Calibri Light" panose="020F0302020204030204" pitchFamily="34" charset="0"/>
              </a:rPr>
              <a:t> </a:t>
            </a:r>
          </a:p>
          <a:p>
            <a:pPr algn="ctr"/>
            <a:r>
              <a:rPr lang="es-ES" dirty="0" smtClean="0">
                <a:latin typeface="Calibri Light" panose="020F0302020204030204" pitchFamily="34" charset="0"/>
              </a:rPr>
              <a:t>per </a:t>
            </a:r>
            <a:r>
              <a:rPr lang="es-ES" dirty="0" err="1" smtClean="0">
                <a:latin typeface="Calibri Light" panose="020F0302020204030204" pitchFamily="34" charset="0"/>
              </a:rPr>
              <a:t>year</a:t>
            </a:r>
            <a:endParaRPr lang="es-ES" dirty="0"/>
          </a:p>
        </p:txBody>
      </p:sp>
      <p:sp>
        <p:nvSpPr>
          <p:cNvPr id="13" name="12 CuadroTexto"/>
          <p:cNvSpPr txBox="1"/>
          <p:nvPr/>
        </p:nvSpPr>
        <p:spPr>
          <a:xfrm>
            <a:off x="6036196" y="454600"/>
            <a:ext cx="18718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latin typeface="Calibri Light" panose="020F0302020204030204" pitchFamily="34" charset="0"/>
              </a:rPr>
              <a:t>COMPANIES </a:t>
            </a:r>
          </a:p>
          <a:p>
            <a:pPr algn="ctr"/>
            <a:r>
              <a:rPr lang="es-ES" b="1" dirty="0" smtClean="0">
                <a:latin typeface="Calibri Light" panose="020F0302020204030204" pitchFamily="34" charset="0"/>
              </a:rPr>
              <a:t>COLLABORATING </a:t>
            </a:r>
          </a:p>
          <a:p>
            <a:pPr algn="ctr"/>
            <a:r>
              <a:rPr lang="es-ES" dirty="0" smtClean="0">
                <a:latin typeface="Calibri Light" panose="020F0302020204030204" pitchFamily="34" charset="0"/>
              </a:rPr>
              <a:t>per </a:t>
            </a:r>
            <a:r>
              <a:rPr lang="es-ES" dirty="0" err="1" smtClean="0">
                <a:latin typeface="Calibri Light" panose="020F0302020204030204" pitchFamily="34" charset="0"/>
              </a:rPr>
              <a:t>year</a:t>
            </a:r>
            <a:endParaRPr lang="es-ES" dirty="0"/>
          </a:p>
        </p:txBody>
      </p:sp>
      <p:cxnSp>
        <p:nvCxnSpPr>
          <p:cNvPr id="14" name="13 Conector recto"/>
          <p:cNvCxnSpPr/>
          <p:nvPr/>
        </p:nvCxnSpPr>
        <p:spPr>
          <a:xfrm>
            <a:off x="2147763" y="1377930"/>
            <a:ext cx="5607911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6" name="15 CuadroTexto"/>
          <p:cNvSpPr txBox="1"/>
          <p:nvPr/>
        </p:nvSpPr>
        <p:spPr>
          <a:xfrm>
            <a:off x="683568" y="1433583"/>
            <a:ext cx="8721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latin typeface="Calibri Light" panose="020F0302020204030204" pitchFamily="34" charset="0"/>
              </a:rPr>
              <a:t>2011</a:t>
            </a:r>
          </a:p>
          <a:p>
            <a:endParaRPr lang="es-ES" dirty="0" smtClean="0">
              <a:latin typeface="Calibri Light" panose="020F0302020204030204" pitchFamily="34" charset="0"/>
            </a:endParaRPr>
          </a:p>
          <a:p>
            <a:r>
              <a:rPr lang="es-ES" dirty="0" smtClean="0">
                <a:latin typeface="Calibri Light" panose="020F0302020204030204" pitchFamily="34" charset="0"/>
              </a:rPr>
              <a:t>2012</a:t>
            </a:r>
          </a:p>
          <a:p>
            <a:endParaRPr lang="es-ES" dirty="0" smtClean="0">
              <a:latin typeface="Calibri Light" panose="020F0302020204030204" pitchFamily="34" charset="0"/>
            </a:endParaRPr>
          </a:p>
          <a:p>
            <a:r>
              <a:rPr lang="es-ES" dirty="0" smtClean="0">
                <a:latin typeface="Calibri Light" panose="020F0302020204030204" pitchFamily="34" charset="0"/>
              </a:rPr>
              <a:t>2013</a:t>
            </a:r>
            <a:endParaRPr lang="es-ES" dirty="0">
              <a:latin typeface="Calibri Light" panose="020F0302020204030204" pitchFamily="34" charset="0"/>
            </a:endParaRPr>
          </a:p>
          <a:p>
            <a:endParaRPr lang="es-ES" dirty="0"/>
          </a:p>
        </p:txBody>
      </p:sp>
      <p:sp>
        <p:nvSpPr>
          <p:cNvPr id="17" name="16 CuadroTexto"/>
          <p:cNvSpPr txBox="1"/>
          <p:nvPr/>
        </p:nvSpPr>
        <p:spPr>
          <a:xfrm>
            <a:off x="3556742" y="1449938"/>
            <a:ext cx="1111302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latin typeface="Calibri Light" panose="020F0302020204030204" pitchFamily="34" charset="0"/>
              </a:rPr>
              <a:t>618</a:t>
            </a:r>
          </a:p>
          <a:p>
            <a:endParaRPr lang="es-ES" dirty="0" smtClean="0">
              <a:latin typeface="Calibri Light" panose="020F0302020204030204" pitchFamily="34" charset="0"/>
            </a:endParaRPr>
          </a:p>
          <a:p>
            <a:r>
              <a:rPr lang="es-ES" dirty="0" smtClean="0">
                <a:latin typeface="Calibri Light" panose="020F0302020204030204" pitchFamily="34" charset="0"/>
              </a:rPr>
              <a:t>572</a:t>
            </a:r>
          </a:p>
          <a:p>
            <a:endParaRPr lang="es-ES" dirty="0" smtClean="0">
              <a:latin typeface="Calibri Light" panose="020F0302020204030204" pitchFamily="34" charset="0"/>
            </a:endParaRPr>
          </a:p>
          <a:p>
            <a:r>
              <a:rPr lang="es-ES" dirty="0" smtClean="0">
                <a:latin typeface="Calibri Light" panose="020F0302020204030204" pitchFamily="34" charset="0"/>
              </a:rPr>
              <a:t>576</a:t>
            </a:r>
          </a:p>
          <a:p>
            <a:endParaRPr lang="es-ES" dirty="0">
              <a:latin typeface="Calibri Light" panose="020F0302020204030204" pitchFamily="34" charset="0"/>
            </a:endParaRPr>
          </a:p>
          <a:p>
            <a:r>
              <a:rPr lang="es-ES" sz="2000" b="1" dirty="0" smtClean="0">
                <a:latin typeface="Calibri Light" panose="020F0302020204030204" pitchFamily="34" charset="0"/>
              </a:rPr>
              <a:t>588,67</a:t>
            </a:r>
            <a:endParaRPr lang="es-ES" sz="2000" b="1" dirty="0">
              <a:latin typeface="Calibri Light" panose="020F0302020204030204" pitchFamily="34" charset="0"/>
            </a:endParaRPr>
          </a:p>
          <a:p>
            <a:endParaRPr lang="es-ES" dirty="0"/>
          </a:p>
        </p:txBody>
      </p:sp>
      <p:sp>
        <p:nvSpPr>
          <p:cNvPr id="18" name="17 CuadroTexto"/>
          <p:cNvSpPr txBox="1"/>
          <p:nvPr/>
        </p:nvSpPr>
        <p:spPr>
          <a:xfrm>
            <a:off x="6567882" y="1449938"/>
            <a:ext cx="872108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latin typeface="Calibri Light" panose="020F0302020204030204" pitchFamily="34" charset="0"/>
              </a:rPr>
              <a:t>260</a:t>
            </a:r>
          </a:p>
          <a:p>
            <a:endParaRPr lang="es-ES" dirty="0" smtClean="0">
              <a:latin typeface="Calibri Light" panose="020F0302020204030204" pitchFamily="34" charset="0"/>
            </a:endParaRPr>
          </a:p>
          <a:p>
            <a:r>
              <a:rPr lang="es-ES" dirty="0" smtClean="0">
                <a:latin typeface="Calibri Light" panose="020F0302020204030204" pitchFamily="34" charset="0"/>
              </a:rPr>
              <a:t>247</a:t>
            </a:r>
          </a:p>
          <a:p>
            <a:endParaRPr lang="es-ES" dirty="0" smtClean="0">
              <a:latin typeface="Calibri Light" panose="020F0302020204030204" pitchFamily="34" charset="0"/>
            </a:endParaRPr>
          </a:p>
          <a:p>
            <a:r>
              <a:rPr lang="es-ES" dirty="0" smtClean="0">
                <a:latin typeface="Calibri Light" panose="020F0302020204030204" pitchFamily="34" charset="0"/>
              </a:rPr>
              <a:t>255</a:t>
            </a:r>
          </a:p>
          <a:p>
            <a:endParaRPr lang="es-ES" dirty="0">
              <a:latin typeface="Calibri Light" panose="020F0302020204030204" pitchFamily="34" charset="0"/>
            </a:endParaRPr>
          </a:p>
          <a:p>
            <a:r>
              <a:rPr lang="es-ES" sz="2000" b="1" dirty="0" smtClean="0">
                <a:latin typeface="Calibri Light" panose="020F0302020204030204" pitchFamily="34" charset="0"/>
              </a:rPr>
              <a:t>254</a:t>
            </a:r>
            <a:endParaRPr lang="es-ES" sz="2000" b="1" dirty="0">
              <a:latin typeface="Calibri Light" panose="020F0302020204030204" pitchFamily="34" charset="0"/>
            </a:endParaRPr>
          </a:p>
          <a:p>
            <a:endParaRPr lang="es-ES" dirty="0"/>
          </a:p>
        </p:txBody>
      </p:sp>
      <p:cxnSp>
        <p:nvCxnSpPr>
          <p:cNvPr id="19" name="18 Conector recto"/>
          <p:cNvCxnSpPr/>
          <p:nvPr/>
        </p:nvCxnSpPr>
        <p:spPr>
          <a:xfrm>
            <a:off x="2147762" y="3106122"/>
            <a:ext cx="5607911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0" name="19 CuadroTexto"/>
          <p:cNvSpPr txBox="1"/>
          <p:nvPr/>
        </p:nvSpPr>
        <p:spPr>
          <a:xfrm>
            <a:off x="1554043" y="3034114"/>
            <a:ext cx="21058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err="1" smtClean="0">
                <a:latin typeface="Calibri Light" panose="020F0302020204030204" pitchFamily="34" charset="0"/>
              </a:rPr>
              <a:t>average</a:t>
            </a:r>
            <a:endParaRPr lang="es-ES" dirty="0"/>
          </a:p>
        </p:txBody>
      </p:sp>
      <p:sp>
        <p:nvSpPr>
          <p:cNvPr id="21" name="20 CuadroTexto"/>
          <p:cNvSpPr txBox="1"/>
          <p:nvPr/>
        </p:nvSpPr>
        <p:spPr>
          <a:xfrm rot="207165">
            <a:off x="5348086" y="4731836"/>
            <a:ext cx="40324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dirty="0" smtClean="0">
                <a:solidFill>
                  <a:schemeClr val="accent2">
                    <a:lumMod val="50000"/>
                  </a:schemeClr>
                </a:solidFill>
                <a:latin typeface="Calibri Light" panose="020F0302020204030204" pitchFamily="34" charset="0"/>
              </a:rPr>
              <a:t>ETSIAMN</a:t>
            </a:r>
            <a:r>
              <a:rPr lang="es-ES" dirty="0" smtClean="0">
                <a:solidFill>
                  <a:schemeClr val="accent2">
                    <a:lumMod val="50000"/>
                  </a:schemeClr>
                </a:solidFill>
                <a:latin typeface="Calibri Light" panose="020F0302020204030204" pitchFamily="34" charset="0"/>
              </a:rPr>
              <a:t>STUDENTS</a:t>
            </a:r>
            <a:endParaRPr lang="es-ES" sz="4000" dirty="0">
              <a:solidFill>
                <a:schemeClr val="accent2">
                  <a:lumMod val="50000"/>
                </a:schemeClr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8485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04864"/>
            <a:ext cx="9144000" cy="6858000"/>
          </a:xfrm>
          <a:prstGeom prst="rect">
            <a:avLst/>
          </a:prstGeom>
        </p:spPr>
      </p:pic>
      <p:sp>
        <p:nvSpPr>
          <p:cNvPr id="4" name="3 CuadroTexto"/>
          <p:cNvSpPr txBox="1"/>
          <p:nvPr/>
        </p:nvSpPr>
        <p:spPr>
          <a:xfrm rot="559974">
            <a:off x="4026646" y="5063123"/>
            <a:ext cx="40324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dirty="0" smtClean="0">
                <a:solidFill>
                  <a:schemeClr val="accent2">
                    <a:lumMod val="50000"/>
                  </a:schemeClr>
                </a:solidFill>
                <a:latin typeface="Calibri Light" panose="020F0302020204030204" pitchFamily="34" charset="0"/>
              </a:rPr>
              <a:t>INNOVA</a:t>
            </a:r>
            <a:endParaRPr lang="es-ES" sz="4800" dirty="0">
              <a:solidFill>
                <a:schemeClr val="accent2">
                  <a:lumMod val="50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2" name="1 CuadroTexto"/>
          <p:cNvSpPr txBox="1"/>
          <p:nvPr/>
        </p:nvSpPr>
        <p:spPr>
          <a:xfrm rot="21430291">
            <a:off x="3565961" y="1907679"/>
            <a:ext cx="554348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>
                <a:latin typeface="Calibri Light" panose="020F0302020204030204" pitchFamily="34" charset="0"/>
              </a:rPr>
              <a:t>CÁTEDRA AINIA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>
                <a:latin typeface="Calibri Light" panose="020F0302020204030204" pitchFamily="34" charset="0"/>
              </a:rPr>
              <a:t>CÁTEDRA BAYER-CROPSCIENCE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>
                <a:latin typeface="Calibri Light" panose="020F0302020204030204" pitchFamily="34" charset="0"/>
              </a:rPr>
              <a:t>CÁTEDRA CONSUM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>
                <a:latin typeface="Calibri Light" panose="020F0302020204030204" pitchFamily="34" charset="0"/>
              </a:rPr>
              <a:t>CÁTEDRA DIBAQ DE ACUICULTURA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>
                <a:latin typeface="Calibri Light" panose="020F0302020204030204" pitchFamily="34" charset="0"/>
              </a:rPr>
              <a:t>CÁTEDRA FUNDACIÓN AGUA Y PROGRESO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>
                <a:latin typeface="Calibri Light" panose="020F0302020204030204" pitchFamily="34" charset="0"/>
              </a:rPr>
              <a:t>CÁTEDRA FOMESA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>
                <a:latin typeface="Calibri Light" panose="020F0302020204030204" pitchFamily="34" charset="0"/>
              </a:rPr>
              <a:t>CÁTEDRA INTERUNIVERSITARIA DE LA VIÑA Y EL VINO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>
                <a:latin typeface="Calibri Light" panose="020F0302020204030204" pitchFamily="34" charset="0"/>
              </a:rPr>
              <a:t>CÁTEDRA SEIASA DE LA MESETA SUR DE LA UPV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>
                <a:latin typeface="Calibri Light" panose="020F0302020204030204" pitchFamily="34" charset="0"/>
              </a:rPr>
              <a:t>CÁTEDRA TIERRA CIUDADANA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>
                <a:latin typeface="Calibri Light" panose="020F0302020204030204" pitchFamily="34" charset="0"/>
              </a:rPr>
              <a:t>CÁTEDRA VICENTE SILVESTRE Y CONSUELO JULIÁN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3805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230955"/>
            <a:ext cx="9144000" cy="6464401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1475656" y="4512260"/>
            <a:ext cx="36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EDUCATION</a:t>
            </a:r>
            <a:endParaRPr lang="es-ES" sz="2800" b="1" dirty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5796136" y="4489956"/>
            <a:ext cx="36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EMPLOYMENT</a:t>
            </a:r>
            <a:endParaRPr lang="es-ES" sz="2800" b="1" dirty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3707904" y="1537628"/>
            <a:ext cx="36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MOBILITY</a:t>
            </a:r>
            <a:endParaRPr lang="es-ES" sz="2800" b="1" dirty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3283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6064" y="260648"/>
            <a:ext cx="9684568" cy="6846559"/>
          </a:xfrm>
          <a:prstGeom prst="rect">
            <a:avLst/>
          </a:prstGeom>
        </p:spPr>
      </p:pic>
      <p:sp>
        <p:nvSpPr>
          <p:cNvPr id="7" name="6 CuadroTexto"/>
          <p:cNvSpPr txBox="1"/>
          <p:nvPr/>
        </p:nvSpPr>
        <p:spPr>
          <a:xfrm>
            <a:off x="3995936" y="3212976"/>
            <a:ext cx="36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ETSIAMN</a:t>
            </a:r>
            <a:endParaRPr lang="es-ES" sz="2800" b="1" dirty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0074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patricia\Documents\My Dropbox\ETSIAMN\valencia loca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457" y="1224136"/>
            <a:ext cx="7248148" cy="4437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8 Conector recto"/>
          <p:cNvCxnSpPr/>
          <p:nvPr/>
        </p:nvCxnSpPr>
        <p:spPr>
          <a:xfrm>
            <a:off x="-684584" y="1196752"/>
            <a:ext cx="10297144" cy="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9 Conector recto"/>
          <p:cNvCxnSpPr/>
          <p:nvPr/>
        </p:nvCxnSpPr>
        <p:spPr>
          <a:xfrm>
            <a:off x="-661982" y="5677406"/>
            <a:ext cx="10297144" cy="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1 Elipse"/>
          <p:cNvSpPr/>
          <p:nvPr/>
        </p:nvSpPr>
        <p:spPr>
          <a:xfrm>
            <a:off x="2771800" y="2348880"/>
            <a:ext cx="1728192" cy="1728192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10 CuadroTexto"/>
          <p:cNvSpPr txBox="1"/>
          <p:nvPr/>
        </p:nvSpPr>
        <p:spPr>
          <a:xfrm>
            <a:off x="4716016" y="2996952"/>
            <a:ext cx="44778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dirty="0" smtClean="0">
                <a:solidFill>
                  <a:srgbClr val="FF0000"/>
                </a:solidFill>
                <a:latin typeface="Calibri Light" panose="020F0302020204030204" pitchFamily="34" charset="0"/>
              </a:rPr>
              <a:t>VALENCIA</a:t>
            </a:r>
            <a:endParaRPr lang="es-ES" sz="4000" dirty="0">
              <a:solidFill>
                <a:srgbClr val="FF0000"/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3549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patricia\Documents\My Dropbox\ETSIAMN\valencia loca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457" y="1224136"/>
            <a:ext cx="7248148" cy="4437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5179" y="1241006"/>
            <a:ext cx="2188821" cy="2215748"/>
          </a:xfrm>
          <a:prstGeom prst="rect">
            <a:avLst/>
          </a:prstGeom>
        </p:spPr>
      </p:pic>
      <p:pic>
        <p:nvPicPr>
          <p:cNvPr id="3" name="2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3429000"/>
            <a:ext cx="2232248" cy="2232248"/>
          </a:xfrm>
          <a:prstGeom prst="rect">
            <a:avLst/>
          </a:prstGeom>
        </p:spPr>
      </p:pic>
      <p:pic>
        <p:nvPicPr>
          <p:cNvPr id="5" name="4 Marcador de contenido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581404"/>
            <a:ext cx="2249761" cy="2215748"/>
          </a:xfrm>
        </p:spPr>
      </p:pic>
      <p:cxnSp>
        <p:nvCxnSpPr>
          <p:cNvPr id="9" name="8 Conector recto"/>
          <p:cNvCxnSpPr/>
          <p:nvPr/>
        </p:nvCxnSpPr>
        <p:spPr>
          <a:xfrm>
            <a:off x="-684584" y="1196752"/>
            <a:ext cx="10297144" cy="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9 Conector recto"/>
          <p:cNvCxnSpPr/>
          <p:nvPr/>
        </p:nvCxnSpPr>
        <p:spPr>
          <a:xfrm>
            <a:off x="-661982" y="5677406"/>
            <a:ext cx="10297144" cy="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11 CuadroTexto"/>
          <p:cNvSpPr txBox="1"/>
          <p:nvPr/>
        </p:nvSpPr>
        <p:spPr>
          <a:xfrm>
            <a:off x="2267744" y="704890"/>
            <a:ext cx="33123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dirty="0" smtClean="0">
                <a:solidFill>
                  <a:schemeClr val="accent3">
                    <a:lumMod val="75000"/>
                  </a:schemeClr>
                </a:solidFill>
                <a:latin typeface="Calibri Light" panose="020F0302020204030204" pitchFamily="34" charset="0"/>
              </a:rPr>
              <a:t>LANDSCAPES</a:t>
            </a:r>
            <a:endParaRPr lang="es-ES" sz="4800" dirty="0">
              <a:solidFill>
                <a:schemeClr val="accent3">
                  <a:lumMod val="75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2" name="1 Elipse"/>
          <p:cNvSpPr/>
          <p:nvPr/>
        </p:nvSpPr>
        <p:spPr>
          <a:xfrm>
            <a:off x="2771800" y="2348880"/>
            <a:ext cx="1728192" cy="1728192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3" name="12 Conector recto"/>
          <p:cNvCxnSpPr/>
          <p:nvPr/>
        </p:nvCxnSpPr>
        <p:spPr>
          <a:xfrm flipH="1">
            <a:off x="4305683" y="2924944"/>
            <a:ext cx="698365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15 Conector recto"/>
          <p:cNvCxnSpPr/>
          <p:nvPr/>
        </p:nvCxnSpPr>
        <p:spPr>
          <a:xfrm flipH="1">
            <a:off x="3707905" y="2204864"/>
            <a:ext cx="3247274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" name="19 Conector recto"/>
          <p:cNvCxnSpPr/>
          <p:nvPr/>
        </p:nvCxnSpPr>
        <p:spPr>
          <a:xfrm flipH="1">
            <a:off x="3779912" y="5013176"/>
            <a:ext cx="3247274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1753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2744" y="1772817"/>
            <a:ext cx="9303256" cy="5400600"/>
          </a:xfrm>
        </p:spPr>
      </p:pic>
      <p:sp>
        <p:nvSpPr>
          <p:cNvPr id="4" name="3 CuadroTexto"/>
          <p:cNvSpPr txBox="1"/>
          <p:nvPr/>
        </p:nvSpPr>
        <p:spPr>
          <a:xfrm>
            <a:off x="266605" y="4161274"/>
            <a:ext cx="25051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dirty="0" smtClean="0">
                <a:solidFill>
                  <a:schemeClr val="accent2">
                    <a:lumMod val="50000"/>
                  </a:schemeClr>
                </a:solidFill>
                <a:latin typeface="Calibri Light" panose="020F0302020204030204" pitchFamily="34" charset="0"/>
              </a:rPr>
              <a:t>HISTORY</a:t>
            </a:r>
            <a:endParaRPr lang="es-ES" sz="4800" dirty="0">
              <a:solidFill>
                <a:schemeClr val="accent2">
                  <a:lumMod val="50000"/>
                </a:schemeClr>
              </a:solidFill>
              <a:latin typeface="Calibri Light" panose="020F0302020204030204" pitchFamily="34" charset="0"/>
            </a:endParaRPr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9" y="757334"/>
            <a:ext cx="2448272" cy="2416697"/>
          </a:xfrm>
          <a:prstGeom prst="rect">
            <a:avLst/>
          </a:prstGeom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9301" y="1484784"/>
            <a:ext cx="2218842" cy="2232248"/>
          </a:xfrm>
          <a:prstGeom prst="rect">
            <a:avLst/>
          </a:prstGeom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980728"/>
            <a:ext cx="2231893" cy="2226402"/>
          </a:xfrm>
          <a:prstGeom prst="rect">
            <a:avLst/>
          </a:prstGeom>
        </p:spPr>
      </p:pic>
      <p:cxnSp>
        <p:nvCxnSpPr>
          <p:cNvPr id="12" name="11 Conector recto"/>
          <p:cNvCxnSpPr/>
          <p:nvPr/>
        </p:nvCxnSpPr>
        <p:spPr>
          <a:xfrm>
            <a:off x="395536" y="2636912"/>
            <a:ext cx="0" cy="199865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12 Conector recto"/>
          <p:cNvCxnSpPr/>
          <p:nvPr/>
        </p:nvCxnSpPr>
        <p:spPr>
          <a:xfrm>
            <a:off x="5436096" y="3350668"/>
            <a:ext cx="0" cy="199865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13 Conector recto"/>
          <p:cNvCxnSpPr/>
          <p:nvPr/>
        </p:nvCxnSpPr>
        <p:spPr>
          <a:xfrm>
            <a:off x="6660232" y="2924944"/>
            <a:ext cx="0" cy="3744416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8801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2744" y="1772817"/>
            <a:ext cx="9303256" cy="5400600"/>
          </a:xfrm>
        </p:spPr>
      </p:pic>
      <p:sp>
        <p:nvSpPr>
          <p:cNvPr id="4" name="3 CuadroTexto"/>
          <p:cNvSpPr txBox="1"/>
          <p:nvPr/>
        </p:nvSpPr>
        <p:spPr>
          <a:xfrm>
            <a:off x="266605" y="4161274"/>
            <a:ext cx="25051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dirty="0" smtClean="0">
                <a:solidFill>
                  <a:schemeClr val="accent2">
                    <a:lumMod val="50000"/>
                  </a:schemeClr>
                </a:solidFill>
                <a:latin typeface="Calibri Light" panose="020F0302020204030204" pitchFamily="34" charset="0"/>
              </a:rPr>
              <a:t>CULTURE</a:t>
            </a:r>
            <a:endParaRPr lang="es-ES" sz="4800" dirty="0">
              <a:solidFill>
                <a:schemeClr val="accent2">
                  <a:lumMod val="50000"/>
                </a:schemeClr>
              </a:solidFill>
              <a:latin typeface="Calibri Light" panose="020F0302020204030204" pitchFamily="34" charset="0"/>
            </a:endParaRP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836712"/>
            <a:ext cx="2602932" cy="2614200"/>
          </a:xfrm>
          <a:prstGeom prst="rect">
            <a:avLst/>
          </a:prstGeom>
        </p:spPr>
      </p:pic>
      <p:pic>
        <p:nvPicPr>
          <p:cNvPr id="3" name="2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6281" y="544787"/>
            <a:ext cx="2553871" cy="2524173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7284" y="1772816"/>
            <a:ext cx="2389212" cy="2358116"/>
          </a:xfrm>
          <a:prstGeom prst="rect">
            <a:avLst/>
          </a:prstGeom>
        </p:spPr>
      </p:pic>
      <p:cxnSp>
        <p:nvCxnSpPr>
          <p:cNvPr id="7" name="6 Conector recto"/>
          <p:cNvCxnSpPr/>
          <p:nvPr/>
        </p:nvCxnSpPr>
        <p:spPr>
          <a:xfrm>
            <a:off x="179512" y="2780928"/>
            <a:ext cx="0" cy="199865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8 Conector recto"/>
          <p:cNvCxnSpPr/>
          <p:nvPr/>
        </p:nvCxnSpPr>
        <p:spPr>
          <a:xfrm>
            <a:off x="4139952" y="2933328"/>
            <a:ext cx="0" cy="1935832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10 Conector recto"/>
          <p:cNvCxnSpPr/>
          <p:nvPr/>
        </p:nvCxnSpPr>
        <p:spPr>
          <a:xfrm>
            <a:off x="8964488" y="2933328"/>
            <a:ext cx="0" cy="2716567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2641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81425"/>
            <a:ext cx="9144000" cy="3076575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-21427" y="3792502"/>
            <a:ext cx="28652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 err="1">
                <a:solidFill>
                  <a:schemeClr val="accent3">
                    <a:lumMod val="75000"/>
                  </a:schemeClr>
                </a:solidFill>
                <a:latin typeface="Calibri Light" panose="020F0302020204030204" pitchFamily="34" charset="0"/>
              </a:rPr>
              <a:t>g</a:t>
            </a:r>
            <a:r>
              <a:rPr lang="es-ES" sz="2000" b="1" dirty="0" err="1" smtClean="0">
                <a:solidFill>
                  <a:schemeClr val="accent3">
                    <a:lumMod val="75000"/>
                  </a:schemeClr>
                </a:solidFill>
                <a:latin typeface="Calibri Light" panose="020F0302020204030204" pitchFamily="34" charset="0"/>
              </a:rPr>
              <a:t>reen</a:t>
            </a:r>
            <a:r>
              <a:rPr lang="es-ES" sz="2000" b="1" dirty="0" smtClean="0">
                <a:solidFill>
                  <a:schemeClr val="accent3">
                    <a:lumMod val="75000"/>
                  </a:schemeClr>
                </a:solidFill>
                <a:latin typeface="Calibri Light" panose="020F0302020204030204" pitchFamily="34" charset="0"/>
              </a:rPr>
              <a:t> </a:t>
            </a:r>
            <a:r>
              <a:rPr lang="es-ES" sz="2000" b="1" dirty="0" err="1" smtClean="0">
                <a:solidFill>
                  <a:schemeClr val="accent3">
                    <a:lumMod val="75000"/>
                  </a:schemeClr>
                </a:solidFill>
                <a:latin typeface="Calibri Light" panose="020F0302020204030204" pitchFamily="34" charset="0"/>
              </a:rPr>
              <a:t>areas</a:t>
            </a:r>
            <a:r>
              <a:rPr lang="es-ES" b="1" dirty="0" smtClean="0">
                <a:solidFill>
                  <a:schemeClr val="accent3">
                    <a:lumMod val="75000"/>
                  </a:schemeClr>
                </a:solidFill>
                <a:latin typeface="Calibri Light" panose="020F0302020204030204" pitchFamily="34" charset="0"/>
              </a:rPr>
              <a:t>:</a:t>
            </a:r>
          </a:p>
          <a:p>
            <a:pPr algn="ctr"/>
            <a:r>
              <a:rPr lang="es-ES" sz="2400" b="1" dirty="0" smtClean="0">
                <a:solidFill>
                  <a:schemeClr val="accent3">
                    <a:lumMod val="75000"/>
                  </a:schemeClr>
                </a:solidFill>
                <a:latin typeface="Calibri Light" panose="020F0302020204030204" pitchFamily="34" charset="0"/>
              </a:rPr>
              <a:t>     106.000 </a:t>
            </a:r>
            <a:r>
              <a:rPr lang="es-ES" sz="2400" b="1" dirty="0">
                <a:solidFill>
                  <a:schemeClr val="accent3">
                    <a:lumMod val="75000"/>
                  </a:schemeClr>
                </a:solidFill>
                <a:latin typeface="Calibri Light" panose="020F0302020204030204" pitchFamily="34" charset="0"/>
              </a:rPr>
              <a:t>m</a:t>
            </a:r>
            <a:r>
              <a:rPr lang="es-ES" sz="2400" b="1" baseline="30000" dirty="0">
                <a:solidFill>
                  <a:schemeClr val="accent3">
                    <a:lumMod val="75000"/>
                  </a:schemeClr>
                </a:solidFill>
                <a:latin typeface="Calibri Light" panose="020F0302020204030204" pitchFamily="34" charset="0"/>
              </a:rPr>
              <a:t>2</a:t>
            </a:r>
            <a:endParaRPr lang="es-ES" sz="2400" b="1" dirty="0">
              <a:solidFill>
                <a:schemeClr val="accent3">
                  <a:lumMod val="75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2468683" y="1844824"/>
            <a:ext cx="30394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smtClean="0">
                <a:latin typeface="Calibri Light" panose="020F0302020204030204" pitchFamily="34" charset="0"/>
              </a:rPr>
              <a:t>36.711</a:t>
            </a:r>
            <a:r>
              <a:rPr lang="es-ES" sz="2400" b="1" dirty="0" smtClean="0">
                <a:latin typeface="Calibri Light" panose="020F0302020204030204" pitchFamily="34" charset="0"/>
              </a:rPr>
              <a:t> </a:t>
            </a:r>
            <a:r>
              <a:rPr lang="es-ES" sz="2400" b="1" dirty="0" err="1" smtClean="0">
                <a:latin typeface="Calibri Light" panose="020F0302020204030204" pitchFamily="34" charset="0"/>
              </a:rPr>
              <a:t>Students</a:t>
            </a:r>
            <a:endParaRPr lang="es-ES" sz="2800" b="1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3131840" y="2581177"/>
            <a:ext cx="4824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>
                <a:latin typeface="Calibri Light" panose="020F0302020204030204" pitchFamily="34" charset="0"/>
              </a:rPr>
              <a:t>2.640 </a:t>
            </a:r>
            <a:r>
              <a:rPr lang="es-ES" sz="2000" dirty="0" err="1" smtClean="0">
                <a:latin typeface="Calibri Light" panose="020F0302020204030204" pitchFamily="34" charset="0"/>
              </a:rPr>
              <a:t>Teaching</a:t>
            </a:r>
            <a:r>
              <a:rPr lang="es-ES" sz="2000" dirty="0" smtClean="0">
                <a:latin typeface="Calibri Light" panose="020F0302020204030204" pitchFamily="34" charset="0"/>
              </a:rPr>
              <a:t> and </a:t>
            </a:r>
            <a:r>
              <a:rPr lang="es-ES" sz="2000" dirty="0" err="1" smtClean="0">
                <a:latin typeface="Calibri Light" panose="020F0302020204030204" pitchFamily="34" charset="0"/>
              </a:rPr>
              <a:t>research</a:t>
            </a:r>
            <a:r>
              <a:rPr lang="es-ES" sz="2000" dirty="0" smtClean="0">
                <a:latin typeface="Calibri Light" panose="020F0302020204030204" pitchFamily="34" charset="0"/>
              </a:rPr>
              <a:t> staff</a:t>
            </a:r>
            <a:endParaRPr lang="es-ES" sz="2400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3131840" y="3058810"/>
            <a:ext cx="4824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>
                <a:latin typeface="Calibri Light" panose="020F0302020204030204" pitchFamily="34" charset="0"/>
              </a:rPr>
              <a:t>1.557 </a:t>
            </a:r>
            <a:r>
              <a:rPr lang="es-ES" sz="2000" dirty="0" err="1" smtClean="0">
                <a:latin typeface="Calibri Light" panose="020F0302020204030204" pitchFamily="34" charset="0"/>
              </a:rPr>
              <a:t>Administration</a:t>
            </a:r>
            <a:r>
              <a:rPr lang="es-ES" sz="2000" dirty="0" smtClean="0">
                <a:latin typeface="Calibri Light" panose="020F0302020204030204" pitchFamily="34" charset="0"/>
              </a:rPr>
              <a:t> and </a:t>
            </a:r>
            <a:r>
              <a:rPr lang="es-ES" sz="2000" dirty="0" err="1" smtClean="0">
                <a:latin typeface="Calibri Light" panose="020F0302020204030204" pitchFamily="34" charset="0"/>
              </a:rPr>
              <a:t>services</a:t>
            </a:r>
            <a:r>
              <a:rPr lang="es-ES" sz="2000" dirty="0" smtClean="0">
                <a:latin typeface="Calibri Light" panose="020F0302020204030204" pitchFamily="34" charset="0"/>
              </a:rPr>
              <a:t> staff</a:t>
            </a:r>
            <a:endParaRPr lang="es-ES" sz="2400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</a:endParaRPr>
          </a:p>
        </p:txBody>
      </p:sp>
      <p:cxnSp>
        <p:nvCxnSpPr>
          <p:cNvPr id="3" name="2 Conector recto"/>
          <p:cNvCxnSpPr/>
          <p:nvPr/>
        </p:nvCxnSpPr>
        <p:spPr>
          <a:xfrm>
            <a:off x="830193" y="4158736"/>
            <a:ext cx="0" cy="204412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11 Conector recto"/>
          <p:cNvCxnSpPr/>
          <p:nvPr/>
        </p:nvCxnSpPr>
        <p:spPr>
          <a:xfrm>
            <a:off x="2483768" y="2006414"/>
            <a:ext cx="0" cy="2934754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12 Conector recto"/>
          <p:cNvCxnSpPr/>
          <p:nvPr/>
        </p:nvCxnSpPr>
        <p:spPr>
          <a:xfrm>
            <a:off x="3131840" y="2709169"/>
            <a:ext cx="0" cy="2231999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5414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81425"/>
            <a:ext cx="9144000" cy="3076575"/>
          </a:xfrm>
          <a:prstGeom prst="rect">
            <a:avLst/>
          </a:prstGeom>
        </p:spPr>
      </p:pic>
      <p:sp>
        <p:nvSpPr>
          <p:cNvPr id="9" name="8 CuadroTexto"/>
          <p:cNvSpPr txBox="1"/>
          <p:nvPr/>
        </p:nvSpPr>
        <p:spPr>
          <a:xfrm>
            <a:off x="3434957" y="2350621"/>
            <a:ext cx="25051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dirty="0" smtClean="0">
                <a:solidFill>
                  <a:schemeClr val="accent2">
                    <a:lumMod val="50000"/>
                  </a:schemeClr>
                </a:solidFill>
                <a:latin typeface="Calibri Light" panose="020F0302020204030204" pitchFamily="34" charset="0"/>
              </a:rPr>
              <a:t>FACILITIES</a:t>
            </a:r>
            <a:endParaRPr lang="es-ES" sz="4400" dirty="0">
              <a:solidFill>
                <a:schemeClr val="accent2">
                  <a:lumMod val="50000"/>
                </a:schemeClr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4472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3722</TotalTime>
  <Words>934</Words>
  <Application>Microsoft Office PowerPoint</Application>
  <PresentationFormat>Presentación en pantalla (4:3)</PresentationFormat>
  <Paragraphs>314</Paragraphs>
  <Slides>36</Slides>
  <Notes>12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36</vt:i4>
      </vt:variant>
    </vt:vector>
  </HeadingPairs>
  <TitlesOfParts>
    <vt:vector size="37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patricia</dc:creator>
  <cp:lastModifiedBy>patricia</cp:lastModifiedBy>
  <cp:revision>147</cp:revision>
  <dcterms:created xsi:type="dcterms:W3CDTF">2014-07-02T07:39:36Z</dcterms:created>
  <dcterms:modified xsi:type="dcterms:W3CDTF">2014-07-23T10:24:07Z</dcterms:modified>
</cp:coreProperties>
</file>