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8"/>
  </p:notesMasterIdLst>
  <p:sldIdLst>
    <p:sldId id="256" r:id="rId3"/>
    <p:sldId id="258" r:id="rId4"/>
    <p:sldId id="261" r:id="rId5"/>
    <p:sldId id="265" r:id="rId6"/>
    <p:sldId id="262" r:id="rId7"/>
    <p:sldId id="275" r:id="rId8"/>
    <p:sldId id="276" r:id="rId9"/>
    <p:sldId id="295" r:id="rId10"/>
    <p:sldId id="280" r:id="rId11"/>
    <p:sldId id="277" r:id="rId12"/>
    <p:sldId id="278" r:id="rId13"/>
    <p:sldId id="279" r:id="rId14"/>
    <p:sldId id="281" r:id="rId15"/>
    <p:sldId id="282" r:id="rId16"/>
    <p:sldId id="812" r:id="rId17"/>
    <p:sldId id="274" r:id="rId18"/>
    <p:sldId id="810" r:id="rId19"/>
    <p:sldId id="884" r:id="rId20"/>
    <p:sldId id="294" r:id="rId21"/>
    <p:sldId id="813" r:id="rId22"/>
    <p:sldId id="292" r:id="rId23"/>
    <p:sldId id="297" r:id="rId24"/>
    <p:sldId id="289" r:id="rId25"/>
    <p:sldId id="283" r:id="rId26"/>
    <p:sldId id="286" r:id="rId27"/>
    <p:sldId id="885" r:id="rId28"/>
    <p:sldId id="273" r:id="rId29"/>
    <p:sldId id="293" r:id="rId30"/>
    <p:sldId id="296" r:id="rId31"/>
    <p:sldId id="285" r:id="rId32"/>
    <p:sldId id="290" r:id="rId33"/>
    <p:sldId id="815" r:id="rId34"/>
    <p:sldId id="816" r:id="rId35"/>
    <p:sldId id="291" r:id="rId36"/>
    <p:sldId id="302" r:id="rId37"/>
    <p:sldId id="809" r:id="rId38"/>
    <p:sldId id="820" r:id="rId39"/>
    <p:sldId id="821" r:id="rId40"/>
    <p:sldId id="811" r:id="rId41"/>
    <p:sldId id="284" r:id="rId42"/>
    <p:sldId id="298" r:id="rId43"/>
    <p:sldId id="299" r:id="rId44"/>
    <p:sldId id="300" r:id="rId45"/>
    <p:sldId id="301" r:id="rId46"/>
    <p:sldId id="268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hH1ygyx+n0EtAuvuKRR3+jgWc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61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8727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56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56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816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209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750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111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4e406bea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24e406bea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79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24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55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4e406bea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24e406bea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68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96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23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314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889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52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194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13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744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17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969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636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555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966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113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987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953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4e406bea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24e406bea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329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199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902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8579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3192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253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4e406bea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24e406bea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30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42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4e406bea1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24e406bea1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4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10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5702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21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"/>
          <p:cNvSpPr txBox="1">
            <a:spLocks noGrp="1"/>
          </p:cNvSpPr>
          <p:nvPr>
            <p:ph type="ctrTitle"/>
          </p:nvPr>
        </p:nvSpPr>
        <p:spPr>
          <a:xfrm>
            <a:off x="1322921" y="1143000"/>
            <a:ext cx="6498158" cy="12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455B"/>
              </a:buClr>
              <a:buSzPts val="3960"/>
              <a:buFont typeface="Noto Sans Symbols"/>
              <a:buNone/>
              <a:defRPr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ubTitle" idx="1"/>
          </p:nvPr>
        </p:nvSpPr>
        <p:spPr>
          <a:xfrm>
            <a:off x="1322922" y="2474259"/>
            <a:ext cx="6498159" cy="68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77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549275" y="1025349"/>
            <a:ext cx="8042276" cy="344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2000"/>
              </a:spcBef>
              <a:spcAft>
                <a:spcPts val="0"/>
              </a:spcAft>
              <a:buSzPts val="2000"/>
              <a:buChar char="⚫"/>
              <a:defRPr sz="2000"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⚫"/>
              <a:defRPr sz="1800"/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SzPts val="1600"/>
              <a:buChar char="⚫"/>
              <a:defRPr sz="1600"/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SzPts val="1400"/>
              <a:buChar char="⚫"/>
              <a:defRPr sz="14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54329" algn="l">
              <a:spcBef>
                <a:spcPts val="360"/>
              </a:spcBef>
              <a:spcAft>
                <a:spcPts val="0"/>
              </a:spcAft>
              <a:buSzPts val="1980"/>
              <a:buChar char="⚫"/>
              <a:defRPr/>
            </a:lvl6pPr>
            <a:lvl7pPr marL="3200400" lvl="6" indent="-354329" algn="l">
              <a:spcBef>
                <a:spcPts val="360"/>
              </a:spcBef>
              <a:spcAft>
                <a:spcPts val="0"/>
              </a:spcAft>
              <a:buSzPts val="1980"/>
              <a:buChar char="⚫"/>
              <a:defRPr/>
            </a:lvl7pPr>
            <a:lvl8pPr marL="3657600" lvl="7" indent="-354329" algn="l">
              <a:spcBef>
                <a:spcPts val="360"/>
              </a:spcBef>
              <a:spcAft>
                <a:spcPts val="0"/>
              </a:spcAft>
              <a:buSzPts val="1980"/>
              <a:buChar char="⚫"/>
              <a:defRPr/>
            </a:lvl8pPr>
            <a:lvl9pPr marL="4114800" lvl="8" indent="-354329" algn="l">
              <a:spcBef>
                <a:spcPts val="360"/>
              </a:spcBef>
              <a:spcAft>
                <a:spcPts val="0"/>
              </a:spcAft>
              <a:buSzPts val="1980"/>
              <a:buChar char="⚫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"/>
          <p:cNvSpPr txBox="1">
            <a:spLocks noGrp="1"/>
          </p:cNvSpPr>
          <p:nvPr>
            <p:ph type="ctrTitle"/>
          </p:nvPr>
        </p:nvSpPr>
        <p:spPr>
          <a:xfrm>
            <a:off x="1322921" y="1143000"/>
            <a:ext cx="6498158" cy="12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455B"/>
              </a:buClr>
              <a:buSzPts val="3960"/>
              <a:buFont typeface="Noto Sans Symbols"/>
              <a:buNone/>
              <a:defRPr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ubTitle" idx="1"/>
          </p:nvPr>
        </p:nvSpPr>
        <p:spPr>
          <a:xfrm>
            <a:off x="1322922" y="2474259"/>
            <a:ext cx="6498159" cy="68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SzPts val="198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47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594122"/>
            <a:ext cx="7772400" cy="6286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0" y="1485900"/>
            <a:ext cx="3810000" cy="3086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00600" y="1485900"/>
            <a:ext cx="3810000" cy="14859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800600" y="3086100"/>
            <a:ext cx="3810000" cy="14859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39308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6" descr="ILTECH_wht_horiz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4537" y="4592637"/>
            <a:ext cx="1778000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6"/>
          <p:cNvSpPr txBox="1"/>
          <p:nvPr/>
        </p:nvSpPr>
        <p:spPr>
          <a:xfrm>
            <a:off x="1328737" y="971550"/>
            <a:ext cx="6486525" cy="2365375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0500" sy="100500">
              <a:srgbClr val="80808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6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100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body" idx="1"/>
          </p:nvPr>
        </p:nvSpPr>
        <p:spPr>
          <a:xfrm>
            <a:off x="549275" y="1200150"/>
            <a:ext cx="8042275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F9BB6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rgbClr val="FBD296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4329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4329" algn="l" rtl="0">
              <a:spcBef>
                <a:spcPts val="36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4329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4329" algn="l" rtl="0">
              <a:spcBef>
                <a:spcPts val="36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100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549275" y="1200150"/>
            <a:ext cx="8042275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F9BB6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rgbClr val="FBD296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4329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4329" algn="l" rtl="0">
              <a:spcBef>
                <a:spcPts val="36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4329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4329" algn="l" rtl="0">
              <a:spcBef>
                <a:spcPts val="360"/>
              </a:spcBef>
              <a:spcAft>
                <a:spcPts val="0"/>
              </a:spcAft>
              <a:buClr>
                <a:srgbClr val="FA455B"/>
              </a:buClr>
              <a:buSzPts val="198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" name="Google Shape;16;p8" descr="ILTECH_wht_horiz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4537" y="4592637"/>
            <a:ext cx="1778000" cy="279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iit.edu/student-experience/campus-and-housing/residence-halls/explore-our-halls/mccormick-student-village" TargetMode="External"/><Relationship Id="rId7" Type="http://schemas.openxmlformats.org/officeDocument/2006/relationships/hyperlink" Target="https://www.iit.edu/student-experience/campus-and-housing/residence-halls/explore-our-halls/george-j-kacek-hal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it.edu/student-experience/campus-and-housing/residence-halls/explore-our-halls/carman-hall" TargetMode="External"/><Relationship Id="rId5" Type="http://schemas.openxmlformats.org/officeDocument/2006/relationships/hyperlink" Target="https://www.iit.edu/student-experience/campus-and-housing/residence-halls/explore-our-halls/gunsaulus-hall" TargetMode="External"/><Relationship Id="rId4" Type="http://schemas.openxmlformats.org/officeDocument/2006/relationships/hyperlink" Target="https://www.iit.edu/student-experience/campus-and-housing/residence-halls/explore-our-halls/jeanne-and-john-rowe-villag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ulletin.iit.edu/undergraduate/courses/c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levate.iit.edu/experiences/category/competitions-outside-course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25" cy="12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Presentation by</a:t>
            </a:r>
            <a:br>
              <a:rPr lang="en-US" dirty="0"/>
            </a:br>
            <a:r>
              <a:rPr lang="en-US" dirty="0"/>
              <a:t>Dr. Vanita Misquita Ph.D.</a:t>
            </a:r>
            <a:endParaRPr dirty="0"/>
          </a:p>
        </p:txBody>
      </p:sp>
      <p:sp>
        <p:nvSpPr>
          <p:cNvPr id="29" name="Google Shape;29;p1"/>
          <p:cNvSpPr txBox="1">
            <a:spLocks noGrp="1"/>
          </p:cNvSpPr>
          <p:nvPr>
            <p:ph type="subTitle" idx="1"/>
          </p:nvPr>
        </p:nvSpPr>
        <p:spPr>
          <a:xfrm>
            <a:off x="1322387" y="2474912"/>
            <a:ext cx="6499225" cy="68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October 3rd, 2023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6 – 7:00 p.m.</a:t>
            </a:r>
            <a:endParaRPr dirty="0"/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07C8EE6A-86D1-CE2B-05EF-71B8699B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9862" r="598" b="16335"/>
          <a:stretch>
            <a:fillRect/>
          </a:stretch>
        </p:blipFill>
        <p:spPr bwMode="auto">
          <a:xfrm>
            <a:off x="0" y="812800"/>
            <a:ext cx="12192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Campus Housing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latin typeface="+mn-lt"/>
                <a:ea typeface="Arial"/>
                <a:cs typeface="Arial"/>
                <a:sym typeface="Arial"/>
              </a:rPr>
              <a:t>Residence Halls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3"/>
              </a:rPr>
              <a:t>McCormick Student Village</a:t>
            </a:r>
            <a:endParaRPr lang="en-US" sz="2400" kern="0" dirty="0">
              <a:solidFill>
                <a:srgbClr val="EA7323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4"/>
              </a:rPr>
              <a:t>Jeanne and John Rowe Village</a:t>
            </a: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</a:rPr>
              <a:t>    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 err="1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5"/>
              </a:rPr>
              <a:t>Gunsaulus</a:t>
            </a: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5"/>
              </a:rPr>
              <a:t> Hall</a:t>
            </a:r>
            <a:endParaRPr lang="en-US" sz="2400" kern="0" dirty="0">
              <a:solidFill>
                <a:srgbClr val="EA7323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6"/>
              </a:rPr>
              <a:t>Carman Hall</a:t>
            </a:r>
            <a:endParaRPr lang="en-US" sz="2400" kern="0" dirty="0">
              <a:solidFill>
                <a:srgbClr val="EA7323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7"/>
              </a:rPr>
              <a:t>George J. </a:t>
            </a:r>
            <a:r>
              <a:rPr lang="en-US" sz="2400" kern="0" dirty="0" err="1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7"/>
              </a:rPr>
              <a:t>Kacek</a:t>
            </a:r>
            <a:r>
              <a:rPr lang="en-US" sz="2400" kern="0" dirty="0">
                <a:solidFill>
                  <a:srgbClr val="EA7323"/>
                </a:solidFill>
                <a:latin typeface="+mn-lt"/>
                <a:ea typeface="Arial"/>
                <a:cs typeface="Arial"/>
                <a:sym typeface="Arial"/>
                <a:hlinkClick r:id="rId7"/>
              </a:rPr>
              <a:t> Hall</a:t>
            </a:r>
            <a:endParaRPr lang="en-US" sz="1600" kern="0" dirty="0">
              <a:solidFill>
                <a:srgbClr val="EA73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D0AEFCA-97AB-0CBC-DD1F-111324CC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20" y="1716130"/>
            <a:ext cx="3645244" cy="338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45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Single Room- </a:t>
            </a:r>
            <a:r>
              <a:rPr lang="en-US" sz="2800" b="1" dirty="0" err="1"/>
              <a:t>Kacek</a:t>
            </a:r>
            <a:r>
              <a:rPr lang="en-US" sz="2800" b="1" dirty="0"/>
              <a:t> Hall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542752-916F-E285-A256-7682B86F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b="5624"/>
          <a:stretch>
            <a:fillRect/>
          </a:stretch>
        </p:blipFill>
        <p:spPr bwMode="auto">
          <a:xfrm>
            <a:off x="506111" y="910705"/>
            <a:ext cx="7097413" cy="34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15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Room and Meal rates on-campus housing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514865" y="885567"/>
            <a:ext cx="8468498" cy="40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fr-FR" altLang="fr-FR" sz="1800" b="1" dirty="0"/>
              <a:t>ROOM RATES ON CAMPUS</a:t>
            </a:r>
            <a:r>
              <a:rPr lang="fr-FR" altLang="fr-FR" sz="1800" dirty="0"/>
              <a:t>: </a:t>
            </a:r>
            <a:r>
              <a:rPr lang="fr-FR" altLang="fr-FR" sz="1800" b="1" dirty="0"/>
              <a:t>August 2023-May 2024</a:t>
            </a:r>
          </a:p>
          <a:p>
            <a:pPr marL="10160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fr-FR" altLang="fr-FR" sz="1200" dirty="0"/>
              <a:t>https://www.iit.edu/housing/housing-options/housing-rates</a:t>
            </a:r>
          </a:p>
          <a:p>
            <a:pPr marL="101600" indent="0" eaLnBrk="1" hangingPunct="1">
              <a:lnSpc>
                <a:spcPct val="90000"/>
              </a:lnSpc>
              <a:buNone/>
            </a:pPr>
            <a:r>
              <a:rPr lang="fr-FR" altLang="fr-FR" sz="1800" b="1" dirty="0" err="1"/>
              <a:t>Cost</a:t>
            </a:r>
            <a:r>
              <a:rPr lang="fr-FR" altLang="fr-FR" sz="1800" b="1" dirty="0"/>
              <a:t> range</a:t>
            </a:r>
            <a:r>
              <a:rPr lang="fr-FR" altLang="fr-FR" sz="1800" dirty="0"/>
              <a:t>: $8,758-$15,442 for the </a:t>
            </a:r>
            <a:r>
              <a:rPr lang="fr-FR" altLang="fr-FR" sz="1800" dirty="0" err="1"/>
              <a:t>academic</a:t>
            </a:r>
            <a:r>
              <a:rPr lang="fr-FR" altLang="fr-FR" sz="1800" dirty="0"/>
              <a:t> </a:t>
            </a:r>
            <a:r>
              <a:rPr lang="fr-FR" altLang="fr-FR" sz="1800" dirty="0" err="1"/>
              <a:t>year</a:t>
            </a:r>
            <a:endParaRPr lang="fr-FR" altLang="fr-FR" sz="1800" dirty="0"/>
          </a:p>
          <a:p>
            <a:pPr eaLnBrk="1" hangingPunct="1">
              <a:lnSpc>
                <a:spcPct val="90000"/>
              </a:lnSpc>
            </a:pPr>
            <a:endParaRPr lang="fr-FR" altLang="fr-FR" sz="1200" dirty="0"/>
          </a:p>
          <a:p>
            <a:pPr marL="10160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endParaRPr lang="fr-FR" altLang="fr-FR" sz="1200" b="1" dirty="0"/>
          </a:p>
          <a:p>
            <a:pPr marL="10160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fr-FR" altLang="fr-FR" sz="1800" b="1" dirty="0"/>
              <a:t>BOARD/MEAL RATES ON CAMPUS</a:t>
            </a:r>
            <a:r>
              <a:rPr lang="fr-FR" altLang="fr-FR" sz="1800" dirty="0"/>
              <a:t>:</a:t>
            </a:r>
          </a:p>
          <a:p>
            <a:pPr marL="10160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fr-FR" altLang="fr-FR" sz="1200" dirty="0"/>
              <a:t>https://www.iit.edu/housing/dining-and-meal-plan/options-and-rates</a:t>
            </a:r>
          </a:p>
          <a:p>
            <a:pPr marL="101600" indent="0" eaLnBrk="1" hangingPunct="1">
              <a:lnSpc>
                <a:spcPct val="90000"/>
              </a:lnSpc>
              <a:buNone/>
            </a:pPr>
            <a:r>
              <a:rPr lang="fr-FR" altLang="fr-FR" sz="1800" b="1" dirty="0" err="1"/>
              <a:t>Cost</a:t>
            </a:r>
            <a:r>
              <a:rPr lang="fr-FR" altLang="fr-FR" sz="1800" b="1" dirty="0"/>
              <a:t> range</a:t>
            </a:r>
            <a:r>
              <a:rPr lang="fr-FR" altLang="fr-FR" sz="1800" dirty="0"/>
              <a:t>: $1,886 - $7,910 for the </a:t>
            </a:r>
            <a:r>
              <a:rPr lang="fr-FR" altLang="fr-FR" sz="1800" dirty="0" err="1"/>
              <a:t>academic</a:t>
            </a:r>
            <a:r>
              <a:rPr lang="fr-FR" altLang="fr-FR" sz="1800" dirty="0"/>
              <a:t> </a:t>
            </a:r>
            <a:r>
              <a:rPr lang="fr-FR" altLang="fr-FR" sz="1800" dirty="0" err="1"/>
              <a:t>year</a:t>
            </a:r>
            <a:endParaRPr lang="fr-FR" altLang="fr-FR" sz="1800" dirty="0"/>
          </a:p>
          <a:p>
            <a:pPr eaLnBrk="1" hangingPunct="1">
              <a:lnSpc>
                <a:spcPct val="90000"/>
              </a:lnSpc>
            </a:pPr>
            <a:endParaRPr lang="fr-FR" altLang="fr-FR" sz="1200" dirty="0"/>
          </a:p>
          <a:p>
            <a:pPr marL="101600" indent="0" eaLnBrk="1" hangingPunct="1">
              <a:lnSpc>
                <a:spcPct val="90000"/>
              </a:lnSpc>
              <a:buNone/>
            </a:pPr>
            <a:endParaRPr lang="fr-FR" altLang="fr-FR" sz="1200" b="1" i="1" dirty="0"/>
          </a:p>
          <a:p>
            <a:pPr marL="101600" indent="0" eaLnBrk="1" hangingPunct="1">
              <a:lnSpc>
                <a:spcPct val="90000"/>
              </a:lnSpc>
              <a:buNone/>
            </a:pPr>
            <a:r>
              <a:rPr lang="fr-FR" altLang="fr-FR" sz="1200" b="1" i="1" dirty="0" err="1"/>
              <a:t>Graduate</a:t>
            </a:r>
            <a:r>
              <a:rPr lang="fr-FR" altLang="fr-FR" sz="1200" b="1" i="1" dirty="0"/>
              <a:t>(Master and Doctoral </a:t>
            </a:r>
            <a:r>
              <a:rPr lang="fr-FR" altLang="fr-FR" sz="1200" b="1" i="1" dirty="0" err="1"/>
              <a:t>level</a:t>
            </a:r>
            <a:r>
              <a:rPr lang="fr-FR" altLang="fr-FR" sz="1200" b="1" i="1" dirty="0"/>
              <a:t>) </a:t>
            </a:r>
            <a:r>
              <a:rPr lang="fr-FR" altLang="fr-FR" sz="1200" b="1" i="1" dirty="0" err="1"/>
              <a:t>students</a:t>
            </a:r>
            <a:r>
              <a:rPr lang="fr-FR" altLang="fr-FR" sz="1200" b="1" i="1" dirty="0"/>
              <a:t> are NOT </a:t>
            </a:r>
            <a:r>
              <a:rPr lang="fr-FR" altLang="fr-FR" sz="1200" b="1" i="1" dirty="0" err="1"/>
              <a:t>required</a:t>
            </a:r>
            <a:r>
              <a:rPr lang="fr-FR" altLang="fr-FR" sz="1200" b="1" i="1" dirty="0"/>
              <a:t> to live in on-campus </a:t>
            </a:r>
            <a:r>
              <a:rPr lang="fr-FR" altLang="fr-FR" sz="1200" b="1" i="1" dirty="0" err="1"/>
              <a:t>housing</a:t>
            </a:r>
            <a:endParaRPr lang="fr-FR" altLang="fr-FR" sz="1200" b="1" i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992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Illinois Tech Partners in </a:t>
            </a:r>
            <a:r>
              <a:rPr lang="en-US" dirty="0"/>
              <a:t>Spain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8"/>
            <a:ext cx="8509687" cy="425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Universidad </a:t>
            </a:r>
            <a:r>
              <a:rPr lang="en-US" sz="1600" dirty="0" err="1"/>
              <a:t>Politecnica</a:t>
            </a:r>
            <a:r>
              <a:rPr lang="en-US" sz="1600" dirty="0"/>
              <a:t> de Madrid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(ETSIT, ETSIINF, ETSIAAB, ETSII, ETSICCP, ETSAM,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 ETSIME, ETSIDI)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Universitat</a:t>
            </a:r>
            <a:r>
              <a:rPr lang="en-US" sz="1600" dirty="0"/>
              <a:t> </a:t>
            </a:r>
            <a:r>
              <a:rPr lang="en-US" sz="1600" dirty="0" err="1"/>
              <a:t>Politecnica</a:t>
            </a:r>
            <a:r>
              <a:rPr lang="en-US" sz="1600" dirty="0"/>
              <a:t> de Valencia ( ETSII, ETSIT, ETSA,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ETSIAMN)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Universitat</a:t>
            </a:r>
            <a:r>
              <a:rPr lang="en-US" sz="1600" dirty="0"/>
              <a:t> </a:t>
            </a:r>
            <a:r>
              <a:rPr lang="en-US" sz="1600" dirty="0" err="1"/>
              <a:t>Politecnica</a:t>
            </a:r>
            <a:r>
              <a:rPr lang="en-US" sz="1600" dirty="0"/>
              <a:t> de Catalunya ( ETSETB, ETSEIB,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 FME, ETSAB, ETSECCPB, EEBE)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Universidad Del Pais Vasco ( EIB-School of Engineering)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Universidad de Seville ( School of Engineering, Faculty of Psychology)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IE School of Architecture and Design, Madrid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ICAI </a:t>
            </a:r>
            <a:r>
              <a:rPr lang="en-US" sz="1600" dirty="0" err="1"/>
              <a:t>Comillas</a:t>
            </a:r>
            <a:r>
              <a:rPr lang="en-US" sz="1600" dirty="0"/>
              <a:t>, Madrid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3381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Departments at Illinois Tech 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b="1" dirty="0"/>
              <a:t>ARMOUR COLLEGE OF ENGINEERING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2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Civil, Architectural &amp; Environmental Engineering – www.iit.edu/caee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Electrical &amp; Computer Engineering  - www.iit.edu/ece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Biomedical Engineering - www.iit.edu/bme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Industrial Technology &amp; Management – www.iit.edu/intm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Chemical and Biological Engineering – www.iit.edu/chbe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Mechanical, Materials &amp; Aerospace Engineering – www.iit.edu/mmae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2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b="1" dirty="0"/>
              <a:t>COLLEGE OF COMPUTING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Computer Science – www.iit.edu/computer-science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Applied Mathematics – www.iit.Edu/applied-mathematics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Information Technology &amp; Management – www.iit.edu/itm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2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b="1" dirty="0"/>
              <a:t>LEWIS COLLEGE OF SCIENCE &amp; LETTERS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Physics – www.iit.edu/physics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Chemistry – www.iit.edu/chemistry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Biology – www.iit.edu/biology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Department of Food Science &amp; Nutrition – www.iit.edu/fdsn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2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b="1" dirty="0"/>
              <a:t>STUART SCHOOL OF BUSINESS  - </a:t>
            </a:r>
            <a:r>
              <a:rPr lang="en-US" sz="1200" dirty="0"/>
              <a:t>www.stuart.iit.edu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/>
              <a:t>COLLEGE OF ARCHITECTURE – www.arch.iit.edu</a:t>
            </a:r>
          </a:p>
        </p:txBody>
      </p:sp>
    </p:spTree>
    <p:extLst>
      <p:ext uri="{BB962C8B-B14F-4D97-AF65-F5344CB8AC3E}">
        <p14:creationId xmlns:p14="http://schemas.microsoft.com/office/powerpoint/2010/main" val="87445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57881" y="-1"/>
            <a:ext cx="7747687" cy="103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2800" b="1" dirty="0">
                <a:solidFill>
                  <a:srgbClr val="90979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Why study at Illinois Tech?</a:t>
            </a:r>
            <a:br>
              <a:rPr lang="en-US" sz="2800" b="1" dirty="0">
                <a:solidFill>
                  <a:srgbClr val="90979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</a:b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514865" y="885567"/>
            <a:ext cx="8468498" cy="405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Illinois Tech is the </a:t>
            </a: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only tech focused university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in Chicago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Chicago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 is the 3</a:t>
            </a:r>
            <a:r>
              <a:rPr lang="en-US" sz="1400" baseline="300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rd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 largest city in the U.S, opportunities for networking and jobs aplenty – home to more than 30 Fortune 500 companies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Argonne National Laboratory and Fermilab 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– world famous laboratories – are located within an hour of Illinois Tech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Possible to complete a Master’s degree in </a:t>
            </a:r>
            <a:r>
              <a:rPr lang="en-US" sz="1400" b="1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1 year (12 months) 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at IIT in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ANY FIELD WITH APPROVAL FROM HOME INSTITUTION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Tuition is the same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for all students regardless of field of study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Engineering/Tech/Sc/Business</a:t>
            </a:r>
            <a:endParaRPr lang="en-US" sz="1400" dirty="0">
              <a:solidFill>
                <a:schemeClr val="dk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 quotas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at the Master’s degree level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– Illinois Tech Partner Alliance scholarship – 9 credits for the 1 –year Master for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Engineeering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/Technology/Science/Business fields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EA732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F1 visa 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allows students to work for 1 year in the U.S. in their field of study or 3 years if the program has been designated as STEM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22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Master’s Degree Program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0" y="807309"/>
            <a:ext cx="8983363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 types of Master’s degree program at IIT?</a:t>
            </a:r>
            <a:endParaRPr lang="en-US" sz="14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M.S. ( Master of Science): MAS ( Professional Master’s):  M.Eng. ( Master of Engineering)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Are they all accepted in the work place?  </a:t>
            </a:r>
            <a:r>
              <a:rPr lang="en-US" sz="1400" dirty="0"/>
              <a:t>YES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                                                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How many credits are in different Master’s degree programs?   </a:t>
            </a:r>
            <a:r>
              <a:rPr lang="en-US" sz="1400" dirty="0"/>
              <a:t>30 credits or 32 credits of 33 credits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What is the ECTS credit equivalency to the U.S. credit system?  </a:t>
            </a:r>
            <a:r>
              <a:rPr lang="en-US" sz="1400" dirty="0"/>
              <a:t>2 ECTS = 1 US Credit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Which Master’s degree and program fields are applicable?  </a:t>
            </a:r>
            <a:r>
              <a:rPr lang="en-US" sz="1400" u="sng" dirty="0"/>
              <a:t>All </a:t>
            </a:r>
            <a:r>
              <a:rPr lang="en-US" sz="1400" dirty="0"/>
              <a:t>– as long as the home institution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approves of the Master’s degree and field chosen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What is the meaning of program fields?</a:t>
            </a:r>
            <a:r>
              <a:rPr lang="en-US" sz="1400" dirty="0"/>
              <a:t> Examples – electrical engineering, or power engineering, or AI, or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 Cybersecurity etc.  Degree programs offered are per field of study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Can one take any course from any department in a Master’s degree program?  </a:t>
            </a:r>
            <a:r>
              <a:rPr lang="en-US" sz="1400" u="sng" dirty="0"/>
              <a:t>No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All Master degree programs comprise core courses and a certain number of electives that a student must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complete related to his/her field of study.  A couple of elective courses from another department is possible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with approval from the student’s academic adviser IIT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31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e406bea11_0_10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DOUBLE DEGREE PROGRAM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596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>
            <a:extLst>
              <a:ext uri="{FF2B5EF4-FFF2-40B4-BE49-F238E27FC236}">
                <a16:creationId xmlns:a16="http://schemas.microsoft.com/office/drawing/2014/main" id="{95BBDB68-0D34-09B6-0100-C24F4C0D9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535" y="631032"/>
            <a:ext cx="9144000" cy="37802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Tx/>
              <a:buNone/>
            </a:pPr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3" name="Rectangle 4">
            <a:extLst>
              <a:ext uri="{FF2B5EF4-FFF2-40B4-BE49-F238E27FC236}">
                <a16:creationId xmlns:a16="http://schemas.microsoft.com/office/drawing/2014/main" id="{7117A320-6D95-9F8C-9697-4C2B0BDF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35" y="1895476"/>
            <a:ext cx="2615803" cy="78462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fr-FR" altLang="fr-FR" sz="1800" dirty="0"/>
              <a:t>1 </a:t>
            </a:r>
            <a:r>
              <a:rPr lang="fr-FR" altLang="fr-FR" sz="1800" dirty="0" err="1"/>
              <a:t>yr</a:t>
            </a:r>
            <a:r>
              <a:rPr lang="fr-FR" altLang="fr-FR" sz="1800" dirty="0"/>
              <a:t> Master </a:t>
            </a:r>
          </a:p>
        </p:txBody>
      </p:sp>
      <p:sp>
        <p:nvSpPr>
          <p:cNvPr id="97285" name="WordArt 7">
            <a:extLst>
              <a:ext uri="{FF2B5EF4-FFF2-40B4-BE49-F238E27FC236}">
                <a16:creationId xmlns:a16="http://schemas.microsoft.com/office/drawing/2014/main" id="{8A94BA75-91CC-E322-E7A7-3F51F2C9A7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916" y="1545431"/>
            <a:ext cx="1502569" cy="3238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135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1st/Year</a:t>
            </a:r>
          </a:p>
        </p:txBody>
      </p:sp>
      <p:sp>
        <p:nvSpPr>
          <p:cNvPr id="97286" name="WordArt 8">
            <a:extLst>
              <a:ext uri="{FF2B5EF4-FFF2-40B4-BE49-F238E27FC236}">
                <a16:creationId xmlns:a16="http://schemas.microsoft.com/office/drawing/2014/main" id="{36536B6B-C16E-A0A0-DFA2-5F38E287FB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6535" y="892969"/>
            <a:ext cx="1646634" cy="39409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05553"/>
              </a:avLst>
            </a:prstTxWarp>
          </a:bodyPr>
          <a:lstStyle/>
          <a:p>
            <a:pPr algn="ctr"/>
            <a:r>
              <a:rPr lang="en-US" sz="135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2nd/Year</a:t>
            </a:r>
          </a:p>
        </p:txBody>
      </p:sp>
      <p:cxnSp>
        <p:nvCxnSpPr>
          <p:cNvPr id="97287" name="AutoShape 10">
            <a:extLst>
              <a:ext uri="{FF2B5EF4-FFF2-40B4-BE49-F238E27FC236}">
                <a16:creationId xmlns:a16="http://schemas.microsoft.com/office/drawing/2014/main" id="{1E351F1E-0AB2-1199-9818-7F8D0410178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56273" y="5649516"/>
            <a:ext cx="34528" cy="323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288" name="AutoShape 11">
            <a:extLst>
              <a:ext uri="{FF2B5EF4-FFF2-40B4-BE49-F238E27FC236}">
                <a16:creationId xmlns:a16="http://schemas.microsoft.com/office/drawing/2014/main" id="{F5D70616-0A32-8649-4677-A821D0A944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87729" y="2421731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289" name="AutoShape 12">
            <a:extLst>
              <a:ext uri="{FF2B5EF4-FFF2-40B4-BE49-F238E27FC236}">
                <a16:creationId xmlns:a16="http://schemas.microsoft.com/office/drawing/2014/main" id="{359221B5-51AB-E1DE-23F2-956867305AAB}"/>
              </a:ext>
            </a:extLst>
          </p:cNvPr>
          <p:cNvCxnSpPr>
            <a:cxnSpLocks noChangeShapeType="1"/>
            <a:stCxn id="97290" idx="0"/>
            <a:endCxn id="97290" idx="0"/>
          </p:cNvCxnSpPr>
          <p:nvPr/>
        </p:nvCxnSpPr>
        <p:spPr bwMode="auto">
          <a:xfrm>
            <a:off x="5916827" y="184288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290" name="Rectangle 13">
            <a:extLst>
              <a:ext uri="{FF2B5EF4-FFF2-40B4-BE49-F238E27FC236}">
                <a16:creationId xmlns:a16="http://schemas.microsoft.com/office/drawing/2014/main" id="{3EC08D7E-8358-2BC8-7642-1DC77C00B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1757" y="1842885"/>
            <a:ext cx="3030140" cy="977504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fr-FR" altLang="fr-FR" sz="1800"/>
              <a:t>IIT Master’s degree with TFM</a:t>
            </a:r>
          </a:p>
        </p:txBody>
      </p:sp>
      <p:sp>
        <p:nvSpPr>
          <p:cNvPr id="97291" name="Rectangle 14">
            <a:extLst>
              <a:ext uri="{FF2B5EF4-FFF2-40B4-BE49-F238E27FC236}">
                <a16:creationId xmlns:a16="http://schemas.microsoft.com/office/drawing/2014/main" id="{104CEE2F-6393-6B43-D133-E429A2567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962" y="3500246"/>
            <a:ext cx="3274540" cy="9110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fr-FR" altLang="fr-FR" sz="1500" dirty="0" err="1"/>
              <a:t>Master’s</a:t>
            </a:r>
            <a:r>
              <a:rPr lang="fr-FR" altLang="fr-FR" sz="1500" dirty="0"/>
              <a:t> </a:t>
            </a:r>
            <a:r>
              <a:rPr lang="fr-FR" altLang="fr-FR" sz="1500" dirty="0" err="1"/>
              <a:t>degree</a:t>
            </a:r>
            <a:r>
              <a:rPr lang="fr-FR" altLang="fr-FR" sz="1500" dirty="0"/>
              <a:t> </a:t>
            </a:r>
            <a:r>
              <a:rPr lang="fr-FR" altLang="fr-FR" sz="1500" dirty="0" err="1"/>
              <a:t>equivaelent</a:t>
            </a:r>
            <a:endParaRPr lang="fr-FR" altLang="fr-FR" sz="1500" dirty="0"/>
          </a:p>
          <a:p>
            <a:pPr algn="ctr" eaLnBrk="1" hangingPunct="1">
              <a:buClr>
                <a:srgbClr val="000000"/>
              </a:buClr>
            </a:pPr>
            <a:r>
              <a:rPr lang="fr-FR" altLang="fr-FR" sz="1500" dirty="0" err="1"/>
              <a:t>from</a:t>
            </a:r>
            <a:r>
              <a:rPr lang="fr-FR" altLang="fr-FR" sz="1500" dirty="0"/>
              <a:t> home institution</a:t>
            </a:r>
          </a:p>
        </p:txBody>
      </p:sp>
      <p:sp>
        <p:nvSpPr>
          <p:cNvPr id="97293" name="AutoShape 16">
            <a:extLst>
              <a:ext uri="{FF2B5EF4-FFF2-40B4-BE49-F238E27FC236}">
                <a16:creationId xmlns:a16="http://schemas.microsoft.com/office/drawing/2014/main" id="{015C2F50-63C4-4D47-EB4B-449FCD28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94" y="2882840"/>
            <a:ext cx="372665" cy="427434"/>
          </a:xfrm>
          <a:prstGeom prst="downArrow">
            <a:avLst>
              <a:gd name="adj1" fmla="val 50000"/>
              <a:gd name="adj2" fmla="val 295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fr-FR" altLang="fr-FR" sz="9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INTERDISCIPLINARY PROGRAMS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81914" y="855661"/>
            <a:ext cx="8501450" cy="452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Aft>
                <a:spcPts val="1200"/>
              </a:spcAft>
              <a:buNone/>
            </a:pPr>
            <a:r>
              <a:rPr lang="en-US" sz="2800" b="1" dirty="0" err="1">
                <a:latin typeface="+mn-lt"/>
              </a:rPr>
              <a:t>Armour</a:t>
            </a:r>
            <a:r>
              <a:rPr lang="en-US" sz="2800" b="1" dirty="0">
                <a:latin typeface="+mn-lt"/>
              </a:rPr>
              <a:t> College of Engineering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latin typeface="+mn-lt"/>
              </a:rPr>
              <a:t>M.Eng</a:t>
            </a:r>
            <a:r>
              <a:rPr lang="en-US" sz="1400" dirty="0">
                <a:latin typeface="+mn-lt"/>
              </a:rPr>
              <a:t> – Computational Engineering – Biomedicine Track ( BME dept.)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Computational Mechanics – (MMAE dept)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Computational Engineering – Optimization Machine Vision &amp; Decision-Making track ( ECE dept)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Energy Systems, Energy Transmission &amp; Markets track  (ECE dept)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Engineering Management – Product Design &amp; Development Track ( MMAE Dept)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Advanced Manufacturing – Additive&amp; Digital  Manufacturing Tracks ( MMAE dept)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M.Eng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Advanced Manufacturing – Automation &amp; Control Systems track ( ECE dept)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213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e406bea11_0_10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Presentation by </a:t>
            </a:r>
            <a:endParaRPr dirty="0"/>
          </a:p>
        </p:txBody>
      </p:sp>
      <p:sp>
        <p:nvSpPr>
          <p:cNvPr id="41" name="Google Shape;41;g24e406bea11_0_10"/>
          <p:cNvSpPr txBox="1">
            <a:spLocks noGrp="1"/>
          </p:cNvSpPr>
          <p:nvPr>
            <p:ph type="subTitle" idx="1"/>
          </p:nvPr>
        </p:nvSpPr>
        <p:spPr>
          <a:xfrm>
            <a:off x="1322387" y="2474912"/>
            <a:ext cx="64992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Dr. V. Misquita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Senior Director, International Partnerships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Office of International Affairs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 dirty="0"/>
              <a:t>Misquita@iit.edu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856736" y="-498390"/>
            <a:ext cx="7376984" cy="205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2800" b="1" dirty="0"/>
              <a:t>Career Opportunities &amp; a quick google search ( unscientific) of average annual salaries in the U.S. per job title</a:t>
            </a:r>
            <a:br>
              <a:rPr lang="en-US" sz="2800" b="1" dirty="0"/>
            </a:br>
            <a:endParaRPr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3AF12-3ECE-6F48-F24D-663F981B7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146" y="1070919"/>
            <a:ext cx="8567350" cy="499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0"/>
              </a:spcBef>
              <a:buNone/>
            </a:pPr>
            <a:endParaRPr lang="en-US" sz="1600" dirty="0"/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Computational Fluid Dynamics Analyst – 94K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Core Algorithm developer – 88K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Senior Machine Learning optimization engineer – 100K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Computer Vision Software developer – 83K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Energy Efficiency specialist – 66K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Transmission Engineer – 100K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Transmission and Distribution line engineer -97K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New Product Development Engineer – 100K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Product Engineering designer – 95K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Advanced Manufacturer Engineer – 81K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Image Processing Engineer – 100K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Automation Control Systems Engineer – 85K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Senior Automation controls Engineer – 99K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Systems Energy Engineer – 100K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/>
              <a:t>Senior Energy Engineer – 93K …………;;</a:t>
            </a:r>
          </a:p>
          <a:p>
            <a:pPr marL="10160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600" b="1" dirty="0">
              <a:latin typeface="+mn-lt"/>
            </a:endParaRPr>
          </a:p>
          <a:p>
            <a:pPr marL="10160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9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A few examples of Master degree program at IIT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– Construction Engineering &amp; Management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– </a:t>
            </a:r>
            <a:r>
              <a:rPr lang="en-US" sz="1600" dirty="0">
                <a:solidFill>
                  <a:srgbClr val="00B050"/>
                </a:solidFill>
              </a:rPr>
              <a:t>Energy Systems, Energy Conservation &amp; Buildings Track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– Power Engineering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-   Advanced Manufacturing, Automation &amp; Control Systems Track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– </a:t>
            </a:r>
            <a:r>
              <a:rPr lang="en-US" sz="1600" dirty="0">
                <a:solidFill>
                  <a:srgbClr val="0070C0"/>
                </a:solidFill>
              </a:rPr>
              <a:t>Artificial Intelligence for Computer Vision &amp; Control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–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Computer Engineering in IoT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MAS –   Industrial Technology &amp; Management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M.A.S. – Artificial Intelligence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M.A. S - Cybersecurity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M.S.      </a:t>
            </a:r>
            <a:r>
              <a:rPr lang="en-US" sz="1600" dirty="0">
                <a:solidFill>
                  <a:schemeClr val="bg1"/>
                </a:solidFill>
              </a:rPr>
              <a:t>Financial Economics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M.S.      Computer Science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M.S.      Electrical Engineering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M.S.      Computer Engineering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 err="1"/>
              <a:t>M.Eng</a:t>
            </a:r>
            <a:r>
              <a:rPr lang="en-US" sz="1600" dirty="0"/>
              <a:t>   Civil Engineering or Architectural Engineering or Environmental Engineering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dirty="0"/>
              <a:t>M.S.     </a:t>
            </a:r>
            <a:r>
              <a:rPr lang="en-US" sz="1600" dirty="0">
                <a:solidFill>
                  <a:srgbClr val="7030A0"/>
                </a:solidFill>
              </a:rPr>
              <a:t>Technological  Entrepreneurship </a:t>
            </a:r>
            <a:r>
              <a:rPr lang="en-US" sz="1600" dirty="0"/>
              <a:t>….  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b="1" dirty="0"/>
              <a:t>                                                                         </a:t>
            </a:r>
            <a:r>
              <a:rPr lang="en-US" sz="1600" b="1" dirty="0">
                <a:solidFill>
                  <a:srgbClr val="7030A0"/>
                </a:solidFill>
              </a:rPr>
              <a:t>And a lot more…….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0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STUART SCHOOL OF BUSINESS PROGRAMS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81914" y="855661"/>
            <a:ext cx="8501450" cy="452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buNone/>
              <a:defRPr/>
            </a:pPr>
            <a:r>
              <a:rPr lang="en-US" altLang="en-US" sz="2400" dirty="0">
                <a:solidFill>
                  <a:schemeClr val="bg2"/>
                </a:solidFill>
              </a:rPr>
              <a:t>S.T.E.M. Designated programs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Finance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Financial Economics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Management Science and Analytics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Marketing Analytics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Technological Entrepreneurship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Project Management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altLang="en-US" sz="1800" dirty="0"/>
              <a:t>M.S. Sustainability Analytics and Management</a:t>
            </a:r>
          </a:p>
          <a:p>
            <a:pPr marL="457200" indent="-457200">
              <a:spcBef>
                <a:spcPts val="0"/>
              </a:spcBef>
              <a:buFontTx/>
              <a:buChar char="-"/>
              <a:defRPr/>
            </a:pPr>
            <a:r>
              <a:rPr lang="en-US" altLang="en-US" sz="1800" dirty="0"/>
              <a:t>Eligible for 3-course transfer credit for SSB programs</a:t>
            </a:r>
          </a:p>
          <a:p>
            <a:pPr marL="457200" indent="-457200">
              <a:spcBef>
                <a:spcPts val="0"/>
              </a:spcBef>
              <a:buFontTx/>
              <a:buChar char="-"/>
              <a:defRPr/>
            </a:pPr>
            <a:r>
              <a:rPr lang="en-US" altLang="en-US" sz="1800" dirty="0"/>
              <a:t>Eligible for a 9-credit hour scholarship for SSB ( only one scholarship will apply) *</a:t>
            </a:r>
          </a:p>
          <a:p>
            <a:pPr marL="101600" indent="0">
              <a:buNone/>
              <a:defRPr/>
            </a:pPr>
            <a:r>
              <a:rPr lang="en-US" altLang="en-US" sz="1100" dirty="0"/>
              <a:t>*If choosing one of the SSB programs will be eligible for 9 </a:t>
            </a:r>
            <a:r>
              <a:rPr lang="en-US" altLang="en-US" sz="1100" dirty="0" err="1"/>
              <a:t>ch</a:t>
            </a:r>
            <a:r>
              <a:rPr lang="en-US" altLang="en-US" sz="1100" dirty="0"/>
              <a:t> scholarship. Only eligible for ONE scholarship.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7708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Double Degree Master’s program</a:t>
            </a:r>
            <a:endParaRPr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3AF12-3ECE-6F48-F24D-663F981B7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3075" y="808038"/>
            <a:ext cx="8757422" cy="61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Aft>
                <a:spcPts val="1200"/>
              </a:spcAft>
              <a:buNone/>
              <a:defRPr/>
            </a:pPr>
            <a:r>
              <a:rPr lang="en-US" dirty="0">
                <a:latin typeface="+mn-lt"/>
              </a:rPr>
              <a:t>Preselection by the partner school ( only preselected students may apply)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dirty="0">
                <a:latin typeface="+mn-lt"/>
              </a:rPr>
              <a:t>Official proof of English language proficiency:  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dirty="0">
                <a:latin typeface="+mn-lt"/>
              </a:rPr>
              <a:t>TOEFL </a:t>
            </a:r>
            <a:r>
              <a:rPr lang="en-US" dirty="0" err="1">
                <a:latin typeface="+mn-lt"/>
              </a:rPr>
              <a:t>ibt</a:t>
            </a:r>
            <a:r>
              <a:rPr lang="en-US" dirty="0">
                <a:latin typeface="+mn-lt"/>
              </a:rPr>
              <a:t> ( not home edition) 80 overall and 20 in all bands 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dirty="0">
                <a:latin typeface="+mn-lt"/>
              </a:rPr>
              <a:t>Or</a:t>
            </a:r>
          </a:p>
          <a:p>
            <a:pPr marL="101600" indent="0">
              <a:spcBef>
                <a:spcPts val="0"/>
              </a:spcBef>
              <a:buNone/>
              <a:defRPr/>
            </a:pPr>
            <a:r>
              <a:rPr lang="en-US" dirty="0">
                <a:latin typeface="+mn-lt"/>
              </a:rPr>
              <a:t>IELTS ( not home edition) 6.5 overall and 6.0 in all bands</a:t>
            </a:r>
          </a:p>
          <a:p>
            <a:pPr marL="101600" indent="0">
              <a:spcBef>
                <a:spcPts val="0"/>
              </a:spcBef>
              <a:buNone/>
              <a:defRPr/>
            </a:pPr>
            <a:endParaRPr lang="en-US" dirty="0">
              <a:latin typeface="+mn-lt"/>
            </a:endParaRP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dirty="0">
                <a:latin typeface="+mn-lt"/>
              </a:rPr>
              <a:t>GRE general waived for Spring 2024 and Fall 2024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sz="2400" dirty="0">
                <a:latin typeface="+mn-lt"/>
              </a:rPr>
              <a:t>Final decision made by Illinois Tech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41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Academic Calendar</a:t>
            </a:r>
            <a:endParaRPr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3AF12-3ECE-6F48-F24D-663F981B7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3075" y="808038"/>
            <a:ext cx="8757422" cy="589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Aft>
                <a:spcPts val="1200"/>
              </a:spcAft>
              <a:buNone/>
              <a:defRPr/>
            </a:pPr>
            <a:r>
              <a:rPr lang="en-US" sz="2400" b="1" dirty="0">
                <a:latin typeface="+mn-lt"/>
              </a:rPr>
              <a:t>SPRING 2024 SEMESTER  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sz="2400" dirty="0">
                <a:latin typeface="+mn-lt"/>
              </a:rPr>
              <a:t>Begins January 8, 2024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sz="2400" b="1" dirty="0"/>
              <a:t>FALL 2024 SEMESTER</a:t>
            </a:r>
          </a:p>
          <a:p>
            <a:pPr marL="101600" indent="0">
              <a:spcAft>
                <a:spcPts val="1200"/>
              </a:spcAft>
              <a:buNone/>
              <a:defRPr/>
            </a:pPr>
            <a:r>
              <a:rPr lang="en-US" sz="2400" dirty="0"/>
              <a:t>Begins August 19, 2024</a:t>
            </a:r>
          </a:p>
          <a:p>
            <a:pPr>
              <a:spcAft>
                <a:spcPts val="1200"/>
              </a:spcAft>
              <a:defRPr/>
            </a:pPr>
            <a:endParaRPr lang="en-US" sz="2400" dirty="0">
              <a:latin typeface="+mn-lt"/>
            </a:endParaRPr>
          </a:p>
          <a:p>
            <a:pPr>
              <a:spcAft>
                <a:spcPts val="1200"/>
              </a:spcAft>
              <a:defRPr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FD2DD73-D8BA-19F1-9EA8-1532CA6B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 bwMode="auto">
          <a:xfrm>
            <a:off x="5502875" y="1808163"/>
            <a:ext cx="3373395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040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Application deadlines</a:t>
            </a:r>
            <a:endParaRPr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3AF12-3ECE-6F48-F24D-663F981B7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" y="808040"/>
            <a:ext cx="9143999" cy="555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latin typeface="+mn-lt"/>
              </a:rPr>
              <a:t>SPRING</a:t>
            </a:r>
            <a:r>
              <a:rPr lang="en-US" sz="2400" b="1" kern="0" dirty="0">
                <a:latin typeface="+mn-lt"/>
                <a:ea typeface="Arial"/>
                <a:cs typeface="Arial"/>
                <a:sym typeface="Arial"/>
              </a:rPr>
              <a:t> SEMESTER		</a:t>
            </a:r>
            <a:r>
              <a:rPr lang="en-US" sz="2400" b="1" dirty="0">
                <a:latin typeface="+mn-lt"/>
              </a:rPr>
              <a:t>FALL</a:t>
            </a:r>
            <a:r>
              <a:rPr lang="en-US" sz="2400" b="1" kern="0" dirty="0">
                <a:latin typeface="+mn-lt"/>
                <a:ea typeface="Arial"/>
                <a:cs typeface="Arial"/>
                <a:sym typeface="Arial"/>
              </a:rPr>
              <a:t> SEMESTER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800" kern="0" dirty="0">
                <a:latin typeface="+mn-lt"/>
                <a:ea typeface="Arial"/>
                <a:cs typeface="Arial"/>
                <a:sym typeface="Arial"/>
              </a:rPr>
              <a:t>Application: October 15			Application: April 15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Financial Support: May 31                            Financial Support: November 1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Intent to Enroll: July 1                                   Intent to Enroll: December 1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Deposit: Waived @Graduate level               </a:t>
            </a:r>
            <a:r>
              <a:rPr lang="en-US" sz="1800" kern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Depoist</a:t>
            </a:r>
            <a:r>
              <a:rPr lang="en-US" sz="1800" kern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:  Waived @ Graduate level 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2400" b="1" kern="0" dirty="0">
              <a:latin typeface="+mn-lt"/>
              <a:ea typeface="Arial"/>
              <a:cs typeface="Arial"/>
              <a:sym typeface="Arial"/>
            </a:endParaRPr>
          </a:p>
          <a:p>
            <a:pPr marL="101600" indent="0">
              <a:spcAft>
                <a:spcPts val="1200"/>
              </a:spcAft>
              <a:buNone/>
              <a:defRPr/>
            </a:pPr>
            <a:endParaRPr lang="en-US" sz="2400" dirty="0">
              <a:latin typeface="+mn-lt"/>
            </a:endParaRPr>
          </a:p>
          <a:p>
            <a:pPr>
              <a:spcAft>
                <a:spcPts val="1200"/>
              </a:spcAft>
              <a:defRPr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10160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69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683741" y="28832"/>
            <a:ext cx="7907809" cy="82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Research project/ </a:t>
            </a:r>
            <a:r>
              <a:rPr lang="en-US" sz="2800" b="1" dirty="0" err="1"/>
              <a:t>Trabajo</a:t>
            </a:r>
            <a:r>
              <a:rPr lang="en-US" sz="2800" b="1" dirty="0"/>
              <a:t> fin de Master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234778" y="1025525"/>
            <a:ext cx="8806249" cy="390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Number of credits assigned by the IIT department </a:t>
            </a:r>
            <a:r>
              <a:rPr lang="en-US" sz="1400" dirty="0"/>
              <a:t>by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substituting one or a maximum of 2 elective courses (3 credits or up to 6 credits maximum depending on course elective substitution and program)</a:t>
            </a:r>
          </a:p>
          <a:p>
            <a:pPr marL="1524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1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 Course number – xxx597 ( if a letter grade is required) or xxx 594 (if only Pass/Fail)</a:t>
            </a:r>
          </a:p>
          <a:p>
            <a:pPr marL="1524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en-US" sz="1400" dirty="0"/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C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redits </a:t>
            </a:r>
            <a:r>
              <a:rPr lang="en-US" sz="1400" dirty="0"/>
              <a:t>MUST BE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spread out over the year including the summer if necessary</a:t>
            </a:r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Number of hours required by the home institution has NO RELATION to the credit hours IIT awards</a:t>
            </a:r>
          </a:p>
          <a:p>
            <a:pPr marL="1524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en-US" sz="1400" dirty="0"/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Work expectations and outcomes for the project</a:t>
            </a:r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endParaRPr lang="en-US" sz="1400" dirty="0"/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Project may be presented in front of a committee if required by the home institution</a:t>
            </a:r>
          </a:p>
          <a:p>
            <a:pPr marL="1524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en-US" sz="1400" dirty="0"/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A research paper/Guidelines per the home institution may be required</a:t>
            </a:r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endParaRPr lang="en-US" sz="1400" dirty="0"/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1400" dirty="0"/>
              <a:t>Evaluation form may be required by the home institution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05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TRANSFER OF CREDIT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16012" y="819665"/>
            <a:ext cx="8567352" cy="412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transfer of credit or credit transfer?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Course successfully completed ( 6.5 out of 10 ) at the </a:t>
            </a:r>
            <a:r>
              <a:rPr lang="en-US" sz="1400" b="1" dirty="0"/>
              <a:t>Master’s level </a:t>
            </a:r>
            <a:r>
              <a:rPr lang="en-US" sz="1400" dirty="0"/>
              <a:t>at the home institution that may be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compatible in number of hours and content.  Only such courses may be submitted for transfer credit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evaluation.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1 U.S. Credit = 2 ECTS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it a guarantee that the courses for submitted for transfer of credit will be approved?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u="sng" dirty="0"/>
              <a:t>NO</a:t>
            </a:r>
            <a:r>
              <a:rPr lang="en-US" sz="1400" dirty="0"/>
              <a:t> – courses are evaluated on a case-by-case basis and may or may not be approved.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How many courses can be submitted for transfer of credit?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Up to 6 U.S. credits ( about 2 courses @ 3 U.S. credits each) or, if pursuing a Master’s degree offered by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the Stuart School of Business – up to 9 U.S. credits ( about 3 courses @ 3 </a:t>
            </a:r>
            <a:r>
              <a:rPr lang="en-US" sz="1400" dirty="0" err="1"/>
              <a:t>U.S.credits</a:t>
            </a:r>
            <a:r>
              <a:rPr lang="en-US" sz="1400" dirty="0"/>
              <a:t> each)                            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                  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What if one or all of the courses submitted for transfer credit are not approved? 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The student will have to take them at IIT and pay for those courses, and this could delay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graduating in 12 months.  The scholarship will </a:t>
            </a:r>
            <a:r>
              <a:rPr lang="en-US" sz="1400" b="1" dirty="0"/>
              <a:t>NOT </a:t>
            </a:r>
            <a:r>
              <a:rPr lang="en-US" sz="1400" dirty="0"/>
              <a:t>apply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What if the 6 credits or 9 credits are approved for transfer credit?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The student will not need to retake those courses as part of their degree program.  This will reduce the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 credit load ( if a Master’s program of 30 credits) to 24 credits ( 30 – 6)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600" b="1" dirty="0"/>
              <a:t>			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95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PREREQUISITES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81914" y="855661"/>
            <a:ext cx="8501450" cy="452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buNone/>
            </a:pPr>
            <a:r>
              <a:rPr lang="en-US" sz="1200" dirty="0"/>
              <a:t>For any Master degree applicant, the Computer Science department requires proof of successful completion ( 6.5 out of 10) of the following pre-requisites:</a:t>
            </a:r>
          </a:p>
          <a:p>
            <a:pPr marL="101600" indent="0">
              <a:buNone/>
            </a:pPr>
            <a:r>
              <a:rPr lang="en-US" sz="1200" dirty="0"/>
              <a:t>CS 201 – Accelerated Introduction to Computer Science (4 US Credits): CS 401 – Introduction to Advanced Studies 1 ( 3 US Credits) and CS 402 – Introduction to Advanced Studies II ( 3 US credits) and </a:t>
            </a:r>
            <a:r>
              <a:rPr lang="en-US" sz="1200" dirty="0">
                <a:highlight>
                  <a:srgbClr val="FFFF00"/>
                </a:highlight>
              </a:rPr>
              <a:t>CS 430 ( Introduction to Algorithms)</a:t>
            </a:r>
          </a:p>
          <a:p>
            <a:pPr marL="101600" indent="0">
              <a:buNone/>
            </a:pPr>
            <a:r>
              <a:rPr lang="en-US" sz="1200" dirty="0"/>
              <a:t>For the MSCS, MCS and Master of AI programs: Successful completion ( 6.5 out of 10) of </a:t>
            </a:r>
            <a:r>
              <a:rPr lang="en-US" sz="1200" dirty="0">
                <a:highlight>
                  <a:srgbClr val="FFFF00"/>
                </a:highlight>
              </a:rPr>
              <a:t>CS 450 (Operating systems</a:t>
            </a:r>
            <a:r>
              <a:rPr lang="en-US" sz="1200" dirty="0"/>
              <a:t>) is highly recommended.  Additionally successful completion of CS 330 Discrete Structures:  CS 331 – Data Structures &amp; Algorithms:  CS 350 – Computer Org. &amp; Assembly Lang Programming: CS 351 – Systems Programming and Calculus and knowledge of a high-level programming course such as C or Java may be substituted for C++  </a:t>
            </a:r>
            <a:r>
              <a:rPr lang="en-US" sz="1200" dirty="0">
                <a:hlinkClick r:id="rId3"/>
              </a:rPr>
              <a:t>http://bulletin.iit.edu/undergraduate/courses/cs/</a:t>
            </a:r>
            <a:endParaRPr lang="en-US" sz="1200" dirty="0"/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https://science.iit.edu/computer-science/programs/graduate/graduate-program-resources/prerequisite-undergraduate-coursework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During the application process, the courses passed and corresponding to CS 201, 401 and 402 may be indicated separately and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uploaded with the transcript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For any </a:t>
            </a:r>
            <a:r>
              <a:rPr lang="en-US" sz="1200" b="1" dirty="0"/>
              <a:t>Master degree applicant to </a:t>
            </a:r>
            <a:r>
              <a:rPr lang="en-US" sz="1200" b="1" u="sng" dirty="0"/>
              <a:t>the DEPARTMENT OF ELECTRICAL &amp; COMPUTER ENGINEERING </a:t>
            </a:r>
            <a:r>
              <a:rPr lang="en-US" sz="1200" dirty="0"/>
              <a:t>proof of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successful completion of the following courses are required: Probability &amp; Statistics – Math 474 ( 3 US credits) and Signals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and Systems – ECE 308 ( 3 US credits)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http://bulletin.iit.edu/undergraduate/courses/ece/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http://bulletin.iit.edu/undergraduate/colleges/computing/applied-mathematics/#coursestext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8821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EXAMPLES OF FIELDS OF STUDY AND CAREER PATHS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>
                <a:solidFill>
                  <a:srgbClr val="0070C0"/>
                </a:solidFill>
              </a:rPr>
              <a:t>M.S. Autonomous Systems &amp; Robotics </a:t>
            </a:r>
            <a:r>
              <a:rPr lang="en-GB" altLang="en-US" sz="1200" dirty="0"/>
              <a:t>– Career Path – Control systems engineer, Autonomous systems engineer, robotics engineer, interface developer, navigation &amp; guidance systems engineer - 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– </a:t>
            </a:r>
            <a:r>
              <a:rPr lang="en-GB" altLang="en-US" sz="1200" b="1" dirty="0"/>
              <a:t>Robotics Engineer </a:t>
            </a:r>
            <a:r>
              <a:rPr lang="en-GB" altLang="en-US" sz="1200" dirty="0"/>
              <a:t>– 105K – skills required – Python, CS, Robotics, Communications, Automation</a:t>
            </a:r>
          </a:p>
          <a:p>
            <a:pPr marL="101600" indent="0">
              <a:spcBef>
                <a:spcPts val="0"/>
              </a:spcBef>
              <a:buNone/>
            </a:pPr>
            <a:endParaRPr lang="en-GB" altLang="en-US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 err="1">
                <a:solidFill>
                  <a:srgbClr val="0070C0"/>
                </a:solidFill>
              </a:rPr>
              <a:t>M.Eng</a:t>
            </a:r>
            <a:r>
              <a:rPr lang="en-GB" altLang="en-US" sz="1200" dirty="0">
                <a:solidFill>
                  <a:srgbClr val="0070C0"/>
                </a:solidFill>
              </a:rPr>
              <a:t> Manufacturing Engineering </a:t>
            </a:r>
            <a:r>
              <a:rPr lang="en-GB" altLang="en-US" sz="1200" dirty="0"/>
              <a:t>– Career Path –</a:t>
            </a:r>
            <a:r>
              <a:rPr lang="en-GB" altLang="en-US" sz="1200" b="1" dirty="0"/>
              <a:t>Mechatronics Engineer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– 105K – skills required –Troubleshooting, Problem solving – SolidWorks ( CAD), Mechanical engineering, Mechatronics, Communications</a:t>
            </a:r>
          </a:p>
          <a:p>
            <a:pPr marL="101600" indent="0">
              <a:spcBef>
                <a:spcPts val="0"/>
              </a:spcBef>
              <a:buNone/>
            </a:pPr>
            <a:endParaRPr lang="en-GB" altLang="en-US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 err="1">
                <a:solidFill>
                  <a:srgbClr val="0070C0"/>
                </a:solidFill>
              </a:rPr>
              <a:t>M.Eng</a:t>
            </a:r>
            <a:r>
              <a:rPr lang="en-GB" altLang="en-US" sz="1200" dirty="0">
                <a:solidFill>
                  <a:srgbClr val="0070C0"/>
                </a:solidFill>
              </a:rPr>
              <a:t> Materials Science Engineering </a:t>
            </a:r>
            <a:r>
              <a:rPr lang="en-GB" altLang="en-US" sz="1200" dirty="0"/>
              <a:t>– Career Path – </a:t>
            </a:r>
            <a:r>
              <a:rPr lang="en-GB" altLang="en-US" sz="1200" b="1" dirty="0"/>
              <a:t>Materials Scientists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– 99K – skills required –Communications, Chemical engineering, Materials Science, Research, chemistry</a:t>
            </a:r>
          </a:p>
          <a:p>
            <a:pPr>
              <a:spcBef>
                <a:spcPts val="0"/>
              </a:spcBef>
            </a:pPr>
            <a:endParaRPr lang="en-GB" altLang="en-US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 err="1">
                <a:solidFill>
                  <a:srgbClr val="0070C0"/>
                </a:solidFill>
              </a:rPr>
              <a:t>M.Eng</a:t>
            </a:r>
            <a:r>
              <a:rPr lang="en-GB" altLang="en-US" sz="1200" dirty="0">
                <a:solidFill>
                  <a:srgbClr val="0070C0"/>
                </a:solidFill>
              </a:rPr>
              <a:t> Mechanical &amp; Aerospace Engineering </a:t>
            </a:r>
            <a:r>
              <a:rPr lang="en-GB" altLang="en-US" sz="1200" dirty="0"/>
              <a:t>– Career Path </a:t>
            </a:r>
            <a:r>
              <a:rPr lang="en-GB" altLang="en-US" sz="1200" b="1" dirty="0"/>
              <a:t>– Aerospace Engineer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-118K – skills required – mechanical engineering, management, aerospace Engineering, communications, systems</a:t>
            </a:r>
          </a:p>
          <a:p>
            <a:pPr>
              <a:spcBef>
                <a:spcPts val="0"/>
              </a:spcBef>
            </a:pPr>
            <a:endParaRPr lang="en-GB" altLang="en-US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 err="1">
                <a:solidFill>
                  <a:srgbClr val="0070C0"/>
                </a:solidFill>
              </a:rPr>
              <a:t>M.Eng</a:t>
            </a:r>
            <a:r>
              <a:rPr lang="en-GB" altLang="en-US" sz="1200" dirty="0">
                <a:solidFill>
                  <a:srgbClr val="0070C0"/>
                </a:solidFill>
              </a:rPr>
              <a:t> AI, Computer Vision &amp; control </a:t>
            </a:r>
            <a:r>
              <a:rPr lang="en-GB" altLang="en-US" sz="1200" dirty="0"/>
              <a:t>– Career Path – AI engineer, Computer vision Engineer, </a:t>
            </a:r>
            <a:r>
              <a:rPr lang="en-GB" altLang="en-US" sz="1200" b="1" dirty="0"/>
              <a:t>Computer Information Systems engineer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– 153K – skills required –operations, planning, leadership, communications, management</a:t>
            </a:r>
          </a:p>
          <a:p>
            <a:pPr>
              <a:spcBef>
                <a:spcPts val="0"/>
              </a:spcBef>
            </a:pPr>
            <a:endParaRPr lang="en-GB" altLang="en-US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>
                <a:solidFill>
                  <a:srgbClr val="0070C0"/>
                </a:solidFill>
              </a:rPr>
              <a:t>M.A.S. Cybersecurity Engineering </a:t>
            </a:r>
            <a:r>
              <a:rPr lang="en-GB" altLang="en-US" sz="1200" dirty="0"/>
              <a:t>– Career Path –</a:t>
            </a:r>
            <a:r>
              <a:rPr lang="en-GB" altLang="en-US" sz="1200" b="1" dirty="0"/>
              <a:t>Data Warehousing Specialist </a:t>
            </a:r>
            <a:r>
              <a:rPr lang="en-GB" altLang="en-US" sz="1200" dirty="0"/>
              <a:t>–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/>
              <a:t>Median Salary – 120K – skills required –Communications, management, leadership, Data Management, Operations….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GB" altLang="en-US" sz="1200" dirty="0">
                <a:solidFill>
                  <a:srgbClr val="FF0000"/>
                </a:solidFill>
              </a:rPr>
              <a:t>                                                                                                            LEARN MORE……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2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316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CONTENTS</a:t>
            </a:r>
            <a:endParaRPr dirty="0"/>
          </a:p>
        </p:txBody>
      </p:sp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584886" y="855662"/>
            <a:ext cx="8006664" cy="399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About Illinois Tech – Illinois Tech alumni innovations/creations</a:t>
            </a:r>
          </a:p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Academic departments, Double Degree &amp; Tech Pro Certificate programs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Transfer of credit</a:t>
            </a:r>
          </a:p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Cost &amp; Partial merit scholarship</a:t>
            </a:r>
          </a:p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Research project – </a:t>
            </a:r>
            <a:r>
              <a:rPr lang="en-US" altLang="en-US" sz="1200" dirty="0" err="1">
                <a:latin typeface="Futura Medium"/>
                <a:ea typeface="Futura Medium"/>
                <a:cs typeface="Futura Medium"/>
              </a:rPr>
              <a:t>Projet</a:t>
            </a: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/stage de fin </a:t>
            </a:r>
            <a:r>
              <a:rPr lang="en-US" altLang="en-US" sz="1200" dirty="0" err="1">
                <a:latin typeface="Futura Medium"/>
                <a:ea typeface="Futura Medium"/>
                <a:cs typeface="Futura Medium"/>
              </a:rPr>
              <a:t>d’études</a:t>
            </a: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1200" dirty="0">
              <a:latin typeface="Futura Medium"/>
              <a:ea typeface="Futura Medium"/>
              <a:cs typeface="Futura Medium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200" dirty="0">
                <a:latin typeface="Futura Medium"/>
                <a:ea typeface="Futura Medium"/>
                <a:cs typeface="Futura Medium"/>
              </a:rPr>
              <a:t>Questions</a:t>
            </a:r>
          </a:p>
          <a:p>
            <a:pPr marL="101600" indent="0">
              <a:lnSpc>
                <a:spcPct val="150000"/>
              </a:lnSpc>
              <a:spcBef>
                <a:spcPct val="0"/>
              </a:spcBef>
              <a:buNone/>
            </a:pPr>
            <a:endParaRPr lang="en-US"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</a:pPr>
            <a:endParaRPr sz="1200" dirty="0"/>
          </a:p>
          <a:p>
            <a:pPr marL="34925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8080"/>
              </a:buClr>
              <a:buSzPts val="1800"/>
              <a:buNone/>
            </a:pP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August 2023-May 2024 cost - GRADUATE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Graduate level </a:t>
            </a:r>
            <a:r>
              <a:rPr lang="en-US" sz="1400" dirty="0"/>
              <a:t>( Master’s):  </a:t>
            </a:r>
            <a:r>
              <a:rPr lang="en-US" sz="1400" b="1" dirty="0"/>
              <a:t>Cost per credit hour </a:t>
            </a:r>
            <a:r>
              <a:rPr lang="en-US" sz="1400" dirty="0"/>
              <a:t>= $1,712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Master’s degree programs</a:t>
            </a:r>
            <a:r>
              <a:rPr lang="en-US" sz="1400" dirty="0"/>
              <a:t>:30 credits ( $51,360): 32 credits (  $54,784) :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33 credits ( $56,496)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Is the cost the same for all Master’s degree programs</a:t>
            </a:r>
            <a:r>
              <a:rPr lang="en-US" sz="1400" dirty="0"/>
              <a:t>?  YES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Is the cost the same for domestic &amp; international students</a:t>
            </a:r>
            <a:r>
              <a:rPr lang="en-US" sz="1400" dirty="0"/>
              <a:t>? YES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Does IIT offer a partial merit scholarship</a:t>
            </a:r>
            <a:r>
              <a:rPr lang="en-US" sz="1400" dirty="0"/>
              <a:t>?  Yes – 9 credits ( $15,408) for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Engineering/Tech and Stuart School of Business programs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Will the approval of transfer of credit reduce my cost?  </a:t>
            </a:r>
            <a:r>
              <a:rPr lang="en-US" sz="1400" dirty="0"/>
              <a:t>Yes – Less 6 credits or  for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the Stuart School of Business 9 credits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What will the total tuition cost be if one qualifies for admission and if approved for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b="1" dirty="0"/>
              <a:t> the transfer of credit?</a:t>
            </a:r>
            <a:r>
              <a:rPr lang="en-US" sz="1400" dirty="0"/>
              <a:t>  Example:  32 credit Master’s – 9 credits ( scholarship) – 6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 credits ( transfer of credit if approved) = 17 credits to pay for x $1712 = </a:t>
            </a:r>
            <a:r>
              <a:rPr lang="en-US" sz="1400" b="1" u="sng" dirty="0"/>
              <a:t>$29,104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103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Mandatory &amp; Other fees </a:t>
            </a:r>
            <a:br>
              <a:rPr lang="en-US" sz="2800" b="1" dirty="0"/>
            </a:br>
            <a:r>
              <a:rPr lang="en-US" sz="2800" b="1" dirty="0"/>
              <a:t>( August 2023-May 2024)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Student Service Fee                 $1,500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Health Insurance                       $2,286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Student Activity Fee                  $250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U-Pass fee ( optional)               $310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New Student Fee                      $300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Graduation Fee                         $200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Total:                                         </a:t>
            </a:r>
            <a:r>
              <a:rPr lang="en-US" sz="2400" b="1" u="sng" dirty="0"/>
              <a:t>$4,846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>
                <a:solidFill>
                  <a:srgbClr val="FF0000"/>
                </a:solidFill>
              </a:rPr>
              <a:t>N.B.:  Cost may change for the academic year August 2024-May 2025.  Updates will be available by March 2024 on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200" dirty="0">
                <a:solidFill>
                  <a:srgbClr val="FF0000"/>
                </a:solidFill>
              </a:rPr>
              <a:t> https://www.iit.edu/student-accounting/tuition-and-fees/future-tuition-and-fees/mies-campus-graduate</a:t>
            </a:r>
          </a:p>
        </p:txBody>
      </p:sp>
    </p:spTree>
    <p:extLst>
      <p:ext uri="{BB962C8B-B14F-4D97-AF65-F5344CB8AC3E}">
        <p14:creationId xmlns:p14="http://schemas.microsoft.com/office/powerpoint/2010/main" val="2825160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August 2023-May 2024 cost - GRADUATE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37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Cost per Credit Hour: $1,712 ( August 2023-May 2024) 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ONLY APPLIES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to Europe partner school students pursuing 1-year Master level programs in Engineering/Technology/Science</a:t>
            </a:r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Example if admitted to Illinois Tech: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32-credit hour Master					                  $54,784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a)IIT Partner Alliance scholarship  9 credits   =          -          $15,408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(if an applicant qualifies for admission to IIT)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b) Eligibility for a 2-course (6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c.h.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) transfer credit =      -        $10,272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  (if approved for Engineering/Technology) 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Tuition total applying a) &amp; b)                              =                                   </a:t>
            </a:r>
            <a:r>
              <a:rPr lang="en-US" sz="1600" b="1" u="sng" dirty="0">
                <a:solidFill>
                  <a:schemeClr val="tx1"/>
                </a:solidFill>
                <a:latin typeface="+mn-lt"/>
              </a:rPr>
              <a:t>$29,104 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rgbClr val="FF0000"/>
                </a:solidFill>
                <a:latin typeface="+mn-lt"/>
              </a:rPr>
              <a:t>N.B.  - Cost may increase for August 2024-May 2025.  Check the  web link below for the new cost in Feb/March 2024.</a:t>
            </a:r>
          </a:p>
          <a:p>
            <a:pPr>
              <a:spcBef>
                <a:spcPts val="0"/>
              </a:spcBef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endParaRPr lang="en-US" sz="11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634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August 2023-May 2024 cost - GRADUATE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37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Aft>
                <a:spcPts val="12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Cost per Credit Hour: $1,712 ( August 2023-May 2024) 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ONLY APPLIES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to Europe partner school students pursuing 1-year Master level programs in </a:t>
            </a:r>
            <a:r>
              <a:rPr lang="en-US" sz="1600" b="1" u="sng" dirty="0">
                <a:solidFill>
                  <a:schemeClr val="tx1"/>
                </a:solidFill>
                <a:latin typeface="+mn-lt"/>
              </a:rPr>
              <a:t>Business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Example if admitted to Illinois Tech: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33-credit hour Master					                  $56,496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a)IIT Partner Alliance scholarship  9 credits   =          -          $15,408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(if an applicant qualifies for admission to IIT)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b) Eligibility for a 3-course (9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c.h.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) transfer credit =      -        $15,408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  (if approved for Engineering/Technology) 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Tuition total applying a) &amp; b)                              =                                   </a:t>
            </a:r>
            <a:r>
              <a:rPr lang="en-US" sz="1600" b="1" u="sng" dirty="0">
                <a:solidFill>
                  <a:schemeClr val="tx1"/>
                </a:solidFill>
                <a:latin typeface="+mn-lt"/>
              </a:rPr>
              <a:t>$25,680 </a:t>
            </a:r>
          </a:p>
          <a:p>
            <a:pPr marL="101600" indent="0">
              <a:spcBef>
                <a:spcPts val="0"/>
              </a:spcBef>
              <a:buNone/>
            </a:pPr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10160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rgbClr val="FF0000"/>
                </a:solidFill>
                <a:latin typeface="+mn-lt"/>
              </a:rPr>
              <a:t>N.B.  - Cost may increase for August 2024-May 2025.  Check the  web link below for the new cost in Feb/March 2024.</a:t>
            </a:r>
          </a:p>
          <a:p>
            <a:pPr>
              <a:spcBef>
                <a:spcPts val="0"/>
              </a:spcBef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endParaRPr lang="en-US" sz="11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3529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Is the Double degree program at Illinois Tech worth it?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28368" y="687860"/>
            <a:ext cx="8554995" cy="463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-  </a:t>
            </a:r>
            <a:r>
              <a:rPr lang="en-US" sz="1800" dirty="0"/>
              <a:t>2 degrees – in one year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Wide variety of Master degree programs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No quotas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Work possibilities globally:  in the U.S. – up to 3 years of work, if program is S.T.E.M. under the F1 student visa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Experience in two different cultures, languages  learning/pedagogical approaches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Average annual salaries in the U.S. for Master degrees in Engineering/Technology/Business fields are high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-  Good ROI (Return on Investment)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8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6385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About Illinois Tech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549275" y="902042"/>
            <a:ext cx="8450563" cy="402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buNone/>
            </a:pPr>
            <a:r>
              <a:rPr lang="fr-FR" sz="1400" b="1" dirty="0"/>
              <a:t>COMPARISON</a:t>
            </a:r>
            <a:r>
              <a:rPr lang="fr-FR" sz="1400" b="0" dirty="0"/>
              <a:t>:	</a:t>
            </a:r>
            <a:r>
              <a:rPr lang="en-GB" altLang="en-US" sz="1050" b="1" dirty="0"/>
              <a:t>Starting Salary Undergraduate ( Bachelor’s level)</a:t>
            </a:r>
          </a:p>
          <a:p>
            <a:pPr marL="101600" indent="0">
              <a:buNone/>
            </a:pPr>
            <a:endParaRPr lang="en-GB" altLang="en-US" sz="1400" b="1" u="sng" dirty="0"/>
          </a:p>
          <a:p>
            <a:pPr marL="101600" indent="0">
              <a:buNone/>
            </a:pPr>
            <a:r>
              <a:rPr lang="en-GB" altLang="en-US" sz="1400" b="1" u="sng" dirty="0"/>
              <a:t>Advanced Degree (Master’s) Starting Salaries</a:t>
            </a:r>
          </a:p>
          <a:p>
            <a:pPr marL="101600" indent="0">
              <a:buNone/>
            </a:pPr>
            <a:r>
              <a:rPr lang="en-GB" altLang="en-US" sz="1400" dirty="0"/>
              <a:t>The salary information listed below is based on student-reported starting salaries and data from Optional Practical Training (OPT) – mean:  </a:t>
            </a:r>
          </a:p>
          <a:p>
            <a:pPr marL="101600" indent="0">
              <a:buNone/>
            </a:pPr>
            <a:endParaRPr lang="en-GB" altLang="en-US" sz="1050" b="1" dirty="0"/>
          </a:p>
          <a:p>
            <a:r>
              <a:rPr lang="en-GB" altLang="en-US" sz="2400" dirty="0"/>
              <a:t>$76,844  Yearly          </a:t>
            </a:r>
            <a:r>
              <a:rPr lang="en-GB" altLang="en-US" sz="2400" b="1" dirty="0"/>
              <a:t>Median:  </a:t>
            </a:r>
            <a:r>
              <a:rPr lang="en-GB" altLang="en-US" sz="2400" dirty="0"/>
              <a:t>$70,661  Yearly</a:t>
            </a:r>
          </a:p>
          <a:p>
            <a:pPr marL="0" indent="0">
              <a:buFontTx/>
              <a:buNone/>
              <a:defRPr/>
            </a:pPr>
            <a:endParaRPr lang="fr-FR" sz="1400" b="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 descr="A red rectangular sign with white text">
            <a:extLst>
              <a:ext uri="{FF2B5EF4-FFF2-40B4-BE49-F238E27FC236}">
                <a16:creationId xmlns:a16="http://schemas.microsoft.com/office/drawing/2014/main" id="{389BC971-59FA-00D5-B263-B260C45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78" y="823783"/>
            <a:ext cx="2576914" cy="149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3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74524B92-2AC5-EAF4-E865-2D52E663A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fr-FR" altLang="fr-FR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Advantages/Benefits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F63E43A2-601D-DE54-C616-82B75689DE7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277541" y="1565993"/>
            <a:ext cx="2852738" cy="32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Tx/>
              <a:buNone/>
            </a:pP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New car = $29,000 	</a:t>
            </a:r>
          </a:p>
          <a:p>
            <a:pPr eaLnBrk="1" hangingPunct="1">
              <a:buFontTx/>
              <a:buNone/>
            </a:pP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showroom = -20%</a:t>
            </a:r>
          </a:p>
          <a:p>
            <a:pPr eaLnBrk="1" hangingPunct="1">
              <a:buFontTx/>
              <a:buNone/>
            </a:pPr>
            <a:endParaRPr lang="fr-FR" alt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fr-FR" alt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099F81FE-46FE-4EEF-E84A-73BDF225D739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 bwMode="auto">
          <a:xfrm>
            <a:off x="4572000" y="1339453"/>
            <a:ext cx="3153966" cy="15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Tx/>
              <a:buNone/>
            </a:pP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Master’s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d’IIT : $29,000</a:t>
            </a:r>
          </a:p>
          <a:p>
            <a:pPr>
              <a:buNone/>
            </a:pP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salary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in the U.S.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graduation =  $65,000 ( on </a:t>
            </a:r>
            <a:r>
              <a:rPr lang="fr-FR" alt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FR" altLang="fr-FR" sz="1500" dirty="0">
                <a:latin typeface="Arial" panose="020B0604020202020204" pitchFamily="34" charset="0"/>
                <a:cs typeface="Arial" panose="020B0604020202020204" pitchFamily="34" charset="0"/>
              </a:rPr>
              <a:t>)  (+20% )</a:t>
            </a:r>
          </a:p>
          <a:p>
            <a:pPr eaLnBrk="1" hangingPunct="1">
              <a:buFontTx/>
              <a:buNone/>
            </a:pPr>
            <a:endParaRPr lang="fr-FR" alt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fr-FR" alt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5" name="Picture 5" descr="j0215652">
            <a:extLst>
              <a:ext uri="{FF2B5EF4-FFF2-40B4-BE49-F238E27FC236}">
                <a16:creationId xmlns:a16="http://schemas.microsoft.com/office/drawing/2014/main" id="{02EEB1BF-7925-406C-23AE-C5016BF7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817340"/>
            <a:ext cx="2140744" cy="211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j0287350">
            <a:extLst>
              <a:ext uri="{FF2B5EF4-FFF2-40B4-BE49-F238E27FC236}">
                <a16:creationId xmlns:a16="http://schemas.microsoft.com/office/drawing/2014/main" id="{2BBBA4CC-AED8-32AC-DB52-68E95572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3921919"/>
            <a:ext cx="1656159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j0300926">
            <a:extLst>
              <a:ext uri="{FF2B5EF4-FFF2-40B4-BE49-F238E27FC236}">
                <a16:creationId xmlns:a16="http://schemas.microsoft.com/office/drawing/2014/main" id="{C0EB92F4-74B0-B5EC-A4BE-A0C24481395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964194" y="3006812"/>
            <a:ext cx="691979" cy="1444936"/>
          </a:xfrm>
        </p:spPr>
      </p:pic>
      <p:pic>
        <p:nvPicPr>
          <p:cNvPr id="92168" name="Picture 8" descr="j0355403">
            <a:extLst>
              <a:ext uri="{FF2B5EF4-FFF2-40B4-BE49-F238E27FC236}">
                <a16:creationId xmlns:a16="http://schemas.microsoft.com/office/drawing/2014/main" id="{56795EC9-0D19-BF0D-9A3C-C616EA73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2944229"/>
            <a:ext cx="1526381" cy="16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j0300926">
            <a:extLst>
              <a:ext uri="{FF2B5EF4-FFF2-40B4-BE49-F238E27FC236}">
                <a16:creationId xmlns:a16="http://schemas.microsoft.com/office/drawing/2014/main" id="{5BEF6FF2-1C15-7D1F-EFA7-BC927119B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7682" y="2487217"/>
            <a:ext cx="1117997" cy="1964531"/>
          </a:xfrm>
        </p:spPr>
      </p:pic>
      <p:pic>
        <p:nvPicPr>
          <p:cNvPr id="10" name="Picture 7" descr="j0300926">
            <a:extLst>
              <a:ext uri="{FF2B5EF4-FFF2-40B4-BE49-F238E27FC236}">
                <a16:creationId xmlns:a16="http://schemas.microsoft.com/office/drawing/2014/main" id="{599171CE-AE02-EA63-10F5-F11D82C5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21982" y="2601517"/>
            <a:ext cx="1117997" cy="1964531"/>
          </a:xfrm>
        </p:spPr>
      </p:pic>
      <p:pic>
        <p:nvPicPr>
          <p:cNvPr id="92171" name="Picture 7" descr="j0300926">
            <a:extLst>
              <a:ext uri="{FF2B5EF4-FFF2-40B4-BE49-F238E27FC236}">
                <a16:creationId xmlns:a16="http://schemas.microsoft.com/office/drawing/2014/main" id="{41E09FF5-1B50-F6FE-42D3-C4BFAD26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94" y="3006812"/>
            <a:ext cx="1526381" cy="15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TESTIMONIES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8"/>
            <a:ext cx="8509687" cy="436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DA1411"/>
                </a:solidFill>
              </a:rPr>
              <a:t>Why did you choose the DD program with IIT? 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Le Double </a:t>
            </a:r>
            <a:r>
              <a:rPr lang="en-US" sz="1400" dirty="0" err="1"/>
              <a:t>Diplôme</a:t>
            </a:r>
            <a:r>
              <a:rPr lang="en-US" sz="1400" dirty="0"/>
              <a:t> a </a:t>
            </a:r>
            <a:r>
              <a:rPr lang="en-US" sz="1400" dirty="0" err="1"/>
              <a:t>été</a:t>
            </a:r>
            <a:r>
              <a:rPr lang="en-US" sz="1400" dirty="0"/>
              <a:t> pour </a:t>
            </a:r>
            <a:r>
              <a:rPr lang="en-US" sz="1400" dirty="0" err="1"/>
              <a:t>moi</a:t>
            </a:r>
            <a:r>
              <a:rPr lang="en-US" sz="1400" dirty="0"/>
              <a:t> </a:t>
            </a:r>
            <a:r>
              <a:rPr lang="en-US" sz="1400" b="1" dirty="0"/>
              <a:t>un </a:t>
            </a:r>
            <a:r>
              <a:rPr lang="en-US" sz="1400" b="1" dirty="0" err="1"/>
              <a:t>jalon</a:t>
            </a:r>
            <a:r>
              <a:rPr lang="en-US" sz="1400" b="1" dirty="0"/>
              <a:t> </a:t>
            </a:r>
            <a:r>
              <a:rPr lang="en-US" sz="1400" b="1" dirty="0" err="1"/>
              <a:t>essentiel</a:t>
            </a:r>
            <a:r>
              <a:rPr lang="en-US" sz="1400" b="1" dirty="0"/>
              <a:t> </a:t>
            </a:r>
            <a:r>
              <a:rPr lang="en-US" sz="1400" dirty="0"/>
              <a:t>pour la concretization de </a:t>
            </a:r>
            <a:r>
              <a:rPr lang="en-US" sz="1400" dirty="0" err="1"/>
              <a:t>mon</a:t>
            </a:r>
            <a:r>
              <a:rPr lang="en-US" sz="1400" dirty="0"/>
              <a:t> </a:t>
            </a:r>
            <a:r>
              <a:rPr lang="en-US" sz="1400" dirty="0" err="1"/>
              <a:t>projet</a:t>
            </a:r>
            <a:r>
              <a:rPr lang="en-US" sz="1400" dirty="0"/>
              <a:t> </a:t>
            </a:r>
            <a:r>
              <a:rPr lang="en-US" sz="1400" dirty="0" err="1"/>
              <a:t>professionnel</a:t>
            </a:r>
            <a:r>
              <a:rPr lang="en-US" sz="1400" dirty="0"/>
              <a:t> que je </a:t>
            </a:r>
            <a:r>
              <a:rPr lang="en-US" sz="1400" dirty="0" err="1"/>
              <a:t>poursuis</a:t>
            </a:r>
            <a:r>
              <a:rPr lang="en-US" sz="1400" dirty="0"/>
              <a:t> </a:t>
            </a:r>
            <a:r>
              <a:rPr lang="en-US" sz="1400" dirty="0" err="1"/>
              <a:t>actuellement</a:t>
            </a:r>
            <a:r>
              <a:rPr lang="en-US" sz="1400" dirty="0"/>
              <a:t> par un </a:t>
            </a:r>
            <a:r>
              <a:rPr lang="en-US" sz="1400" dirty="0" err="1"/>
              <a:t>Doctorat</a:t>
            </a:r>
            <a:r>
              <a:rPr lang="en-US" sz="1400" dirty="0"/>
              <a:t> au </a:t>
            </a:r>
            <a:r>
              <a:rPr lang="en-US" sz="1400" dirty="0" err="1"/>
              <a:t>Laboratoire</a:t>
            </a:r>
            <a:r>
              <a:rPr lang="en-US" sz="1400" dirty="0"/>
              <a:t> SMS-ID à </a:t>
            </a:r>
            <a:r>
              <a:rPr lang="en-US" sz="1400" dirty="0" err="1"/>
              <a:t>l’INSA</a:t>
            </a:r>
            <a:r>
              <a:rPr lang="en-US" sz="1400" dirty="0"/>
              <a:t> L.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DA1411"/>
                </a:solidFill>
                <a:latin typeface="+mn-lt"/>
              </a:rPr>
              <a:t>What were some advantages?</a:t>
            </a:r>
            <a:endParaRPr lang="en-US" sz="1400" dirty="0"/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a) De </a:t>
            </a:r>
            <a:r>
              <a:rPr lang="en-US" sz="1400" b="1" dirty="0" err="1"/>
              <a:t>travailler</a:t>
            </a:r>
            <a:r>
              <a:rPr lang="en-US" sz="1400" b="1" dirty="0"/>
              <a:t> an collaboration avec des </a:t>
            </a:r>
            <a:r>
              <a:rPr lang="en-US" sz="1400" b="1" dirty="0" err="1"/>
              <a:t>professeurs</a:t>
            </a:r>
            <a:r>
              <a:rPr lang="en-US" sz="1400" b="1" dirty="0"/>
              <a:t> </a:t>
            </a:r>
            <a:r>
              <a:rPr lang="en-US" sz="1400" b="1" dirty="0" err="1"/>
              <a:t>exceptionnels</a:t>
            </a:r>
            <a:r>
              <a:rPr lang="en-US" sz="1400" b="1" dirty="0"/>
              <a:t> 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b) </a:t>
            </a:r>
            <a:r>
              <a:rPr lang="en-US" sz="1400" b="1" dirty="0" err="1"/>
              <a:t>D’acquérir</a:t>
            </a:r>
            <a:r>
              <a:rPr lang="en-US" sz="1400" b="1" dirty="0"/>
              <a:t> les bases </a:t>
            </a:r>
            <a:r>
              <a:rPr lang="en-US" sz="1400" b="1" dirty="0" err="1"/>
              <a:t>méthodioligiques</a:t>
            </a:r>
            <a:r>
              <a:rPr lang="en-US" sz="1400" b="1" dirty="0"/>
              <a:t> et les standards de </a:t>
            </a:r>
            <a:r>
              <a:rPr lang="en-US" sz="1400" b="1" dirty="0" err="1"/>
              <a:t>conduite</a:t>
            </a:r>
            <a:r>
              <a:rPr lang="en-US" sz="1400" b="1" dirty="0"/>
              <a:t> des </a:t>
            </a:r>
            <a:r>
              <a:rPr lang="en-US" sz="1400" b="1" dirty="0" err="1"/>
              <a:t>projets</a:t>
            </a:r>
            <a:r>
              <a:rPr lang="en-US" sz="1400" b="1" dirty="0"/>
              <a:t> de recherche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c) </a:t>
            </a:r>
            <a:r>
              <a:rPr lang="en-US" sz="1400" b="1" dirty="0" err="1"/>
              <a:t>D’acquiérir</a:t>
            </a:r>
            <a:r>
              <a:rPr lang="en-US" sz="1400" b="1" dirty="0"/>
              <a:t> des </a:t>
            </a:r>
            <a:r>
              <a:rPr lang="en-US" sz="1400" b="1" dirty="0" err="1"/>
              <a:t>connaissances</a:t>
            </a:r>
            <a:r>
              <a:rPr lang="en-US" sz="1400" b="1" dirty="0"/>
              <a:t> </a:t>
            </a:r>
            <a:r>
              <a:rPr lang="en-US" sz="1400" b="1" dirty="0" err="1"/>
              <a:t>pointues</a:t>
            </a:r>
            <a:r>
              <a:rPr lang="en-US" sz="1400" b="1" dirty="0"/>
              <a:t> dans les </a:t>
            </a:r>
            <a:r>
              <a:rPr lang="en-US" sz="1400" b="1" dirty="0" err="1"/>
              <a:t>domaines</a:t>
            </a:r>
            <a:r>
              <a:rPr lang="en-US" sz="1400" b="1" dirty="0"/>
              <a:t> </a:t>
            </a:r>
            <a:r>
              <a:rPr lang="en-US" sz="1400" dirty="0"/>
              <a:t>de la conception et du </a:t>
            </a:r>
            <a:r>
              <a:rPr lang="en-US" sz="1400" dirty="0" err="1"/>
              <a:t>calcul</a:t>
            </a:r>
            <a:r>
              <a:rPr lang="en-US" sz="1400" dirty="0"/>
              <a:t> des structures,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validant</a:t>
            </a:r>
            <a:r>
              <a:rPr lang="en-US" sz="1400" dirty="0"/>
              <a:t> avec </a:t>
            </a:r>
            <a:r>
              <a:rPr lang="en-US" sz="1400" dirty="0" err="1"/>
              <a:t>succes</a:t>
            </a:r>
            <a:r>
              <a:rPr lang="en-US" sz="1400" dirty="0"/>
              <a:t> les course </a:t>
            </a:r>
            <a:r>
              <a:rPr lang="en-US" sz="1400" dirty="0" err="1"/>
              <a:t>approfondis</a:t>
            </a:r>
            <a:r>
              <a:rPr lang="en-US" sz="1400" dirty="0"/>
              <a:t> </a:t>
            </a:r>
            <a:r>
              <a:rPr lang="en-US" sz="1400" dirty="0" err="1"/>
              <a:t>suivants</a:t>
            </a:r>
            <a:r>
              <a:rPr lang="en-US" sz="1400" dirty="0"/>
              <a:t>: Seismic Design, Advanced Structural Analysis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d) </a:t>
            </a:r>
            <a:r>
              <a:rPr lang="en-US" sz="1400" b="1" dirty="0" err="1"/>
              <a:t>J’ai</a:t>
            </a:r>
            <a:r>
              <a:rPr lang="en-US" sz="1400" b="1" dirty="0"/>
              <a:t> </a:t>
            </a:r>
            <a:r>
              <a:rPr lang="en-US" sz="1400" b="1" dirty="0" err="1"/>
              <a:t>eu</a:t>
            </a:r>
            <a:r>
              <a:rPr lang="en-US" sz="1400" b="1" dirty="0"/>
              <a:t> </a:t>
            </a:r>
            <a:r>
              <a:rPr lang="en-US" sz="1400" b="1" dirty="0" err="1"/>
              <a:t>également</a:t>
            </a:r>
            <a:r>
              <a:rPr lang="en-US" sz="1400" b="1" dirty="0"/>
              <a:t> </a:t>
            </a:r>
            <a:r>
              <a:rPr lang="en-US" sz="1400" b="1" dirty="0" err="1"/>
              <a:t>l’opportunité</a:t>
            </a:r>
            <a:r>
              <a:rPr lang="en-US" sz="1400" b="1" dirty="0"/>
              <a:t> </a:t>
            </a:r>
            <a:r>
              <a:rPr lang="en-US" sz="1400" b="1" dirty="0" err="1"/>
              <a:t>d’assister</a:t>
            </a:r>
            <a:r>
              <a:rPr lang="en-US" sz="1400" b="1" dirty="0"/>
              <a:t> à des conferences et à des </a:t>
            </a:r>
            <a:r>
              <a:rPr lang="en-US" sz="1400" b="1" dirty="0" err="1"/>
              <a:t>séminaires</a:t>
            </a:r>
            <a:r>
              <a:rPr lang="en-US" sz="1400" b="1" dirty="0"/>
              <a:t> </a:t>
            </a:r>
            <a:r>
              <a:rPr lang="en-US" sz="1400" b="1" dirty="0" err="1"/>
              <a:t>scientifiques</a:t>
            </a:r>
            <a:r>
              <a:rPr lang="en-US" sz="1400" b="1" dirty="0"/>
              <a:t> de </a:t>
            </a:r>
            <a:r>
              <a:rPr lang="en-US" sz="1400" b="1" dirty="0" err="1"/>
              <a:t>renoms</a:t>
            </a:r>
            <a:r>
              <a:rPr lang="en-US" sz="1400" b="1" dirty="0"/>
              <a:t> </a:t>
            </a:r>
            <a:r>
              <a:rPr lang="en-US" sz="1400" dirty="0"/>
              <a:t>dans le </a:t>
            </a:r>
            <a:r>
              <a:rPr lang="en-US" sz="1400" dirty="0" err="1"/>
              <a:t>domaine</a:t>
            </a:r>
            <a:r>
              <a:rPr lang="en-US" sz="1400" dirty="0"/>
              <a:t> des structures </a:t>
            </a:r>
            <a:r>
              <a:rPr lang="en-US" sz="1400" dirty="0" err="1"/>
              <a:t>tels</a:t>
            </a:r>
            <a:r>
              <a:rPr lang="en-US" sz="1400" dirty="0"/>
              <a:t> que le 14</a:t>
            </a:r>
            <a:r>
              <a:rPr lang="en-US" sz="1400" baseline="30000" dirty="0"/>
              <a:t>th</a:t>
            </a:r>
            <a:r>
              <a:rPr lang="en-US" sz="1400" dirty="0"/>
              <a:t> Annual Bridge Symposium </a:t>
            </a:r>
            <a:r>
              <a:rPr lang="en-US" sz="1400" dirty="0" err="1"/>
              <a:t>organisé</a:t>
            </a:r>
            <a:r>
              <a:rPr lang="en-US" sz="1400" dirty="0"/>
              <a:t> par “The American Structural Engineering Association</a:t>
            </a:r>
          </a:p>
          <a:p>
            <a:pPr marL="101600" indent="0">
              <a:buNone/>
            </a:pPr>
            <a:r>
              <a:rPr lang="en-US" sz="1400" b="1" dirty="0">
                <a:solidFill>
                  <a:srgbClr val="0070C0"/>
                </a:solidFill>
                <a:latin typeface="+mj-lt"/>
              </a:rPr>
              <a:t>CHAIMAA JAAFARI MS-CAEE IIT 2017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92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TESTIMONIES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107092" y="807308"/>
            <a:ext cx="8991600" cy="436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buNone/>
            </a:pPr>
            <a:r>
              <a:rPr lang="en-US" altLang="en-US" sz="1400" dirty="0"/>
              <a:t>Best features “</a:t>
            </a:r>
            <a:r>
              <a:rPr lang="en-US" altLang="en-US" sz="1400" dirty="0">
                <a:solidFill>
                  <a:srgbClr val="C00000"/>
                </a:solidFill>
              </a:rPr>
              <a:t>IIT’s location in Chicago</a:t>
            </a:r>
            <a:r>
              <a:rPr lang="en-US" altLang="en-US" sz="1400" dirty="0"/>
              <a:t>..</a:t>
            </a:r>
          </a:p>
          <a:p>
            <a:pPr marL="101600" indent="0">
              <a:buNone/>
            </a:pPr>
            <a:r>
              <a:rPr lang="en-US" altLang="en-US" sz="1400" dirty="0">
                <a:solidFill>
                  <a:srgbClr val="C00000"/>
                </a:solidFill>
              </a:rPr>
              <a:t>Great studying </a:t>
            </a:r>
            <a:r>
              <a:rPr lang="en-US" altLang="en-US" sz="1400" dirty="0" err="1">
                <a:solidFill>
                  <a:srgbClr val="C00000"/>
                </a:solidFill>
              </a:rPr>
              <a:t>environment..proximity</a:t>
            </a:r>
            <a:r>
              <a:rPr lang="en-US" altLang="en-US" sz="1400" dirty="0">
                <a:solidFill>
                  <a:srgbClr val="C00000"/>
                </a:solidFill>
              </a:rPr>
              <a:t> to offices of the biggest corporations in the U.S. opens access to face-to-face networking opportunities”</a:t>
            </a:r>
          </a:p>
          <a:p>
            <a:pPr marL="101600" indent="0">
              <a:buNone/>
            </a:pPr>
            <a:r>
              <a:rPr lang="en-US" altLang="en-US" sz="1400" dirty="0"/>
              <a:t>Was the experience worth it?</a:t>
            </a:r>
          </a:p>
          <a:p>
            <a:pPr marL="101600" indent="0"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“..for students studying in France, it allows them to broaden their knowledge by getting familiar with American codes and design methods – one of the most used design &amp; constructions standards in the world”</a:t>
            </a:r>
          </a:p>
          <a:p>
            <a:pPr marL="101600" indent="0">
              <a:buNone/>
            </a:pPr>
            <a:r>
              <a:rPr lang="en-US" altLang="en-US" sz="1400" dirty="0"/>
              <a:t>Financially – </a:t>
            </a:r>
            <a:r>
              <a:rPr lang="en-US" altLang="en-US" sz="1400" dirty="0">
                <a:solidFill>
                  <a:srgbClr val="0070C0"/>
                </a:solidFill>
              </a:rPr>
              <a:t>affordable and possible with IIT ‘s scholarship &amp; other scholarships from the regional council in France</a:t>
            </a:r>
          </a:p>
          <a:p>
            <a:pPr marL="101600" indent="0">
              <a:buNone/>
            </a:pPr>
            <a:endParaRPr lang="en-US" altLang="en-US" sz="1400" dirty="0">
              <a:solidFill>
                <a:srgbClr val="0070C0"/>
              </a:solidFill>
            </a:endParaRP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400" b="0" i="1" dirty="0"/>
              <a:t>“It was a great experience because I was able to interact with people with different backgrounds and get education from highly competent and experienced professors”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000" dirty="0">
                <a:solidFill>
                  <a:srgbClr val="0070C0"/>
                </a:solidFill>
              </a:rPr>
              <a:t>M. Hamza SEKKAK</a:t>
            </a:r>
            <a:br>
              <a:rPr lang="en-US" altLang="en-US" sz="1000" dirty="0">
                <a:solidFill>
                  <a:srgbClr val="0070C0"/>
                </a:solidFill>
              </a:rPr>
            </a:br>
            <a:r>
              <a:rPr lang="en-US" altLang="en-US" sz="1000" dirty="0">
                <a:solidFill>
                  <a:srgbClr val="0070C0"/>
                </a:solidFill>
              </a:rPr>
              <a:t>(MS CAE IIT 2017 – INSA Lyon)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42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e406bea11_0_10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TECHPRO CERTIFICATE</a:t>
            </a:r>
            <a:br>
              <a:rPr lang="en-US" dirty="0"/>
            </a:br>
            <a:r>
              <a:rPr lang="en-US" dirty="0"/>
              <a:t>ONLINE PROGRAM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594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STATS AT ILLINOIS TECH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549275" y="902042"/>
            <a:ext cx="8450563" cy="402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EA732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dk1"/>
                </a:solidFill>
                <a:ea typeface="Source Sans Pro"/>
                <a:sym typeface="Source Sans Pro"/>
              </a:rPr>
              <a:t>Undergraduates: 2,879 students</a:t>
            </a:r>
          </a:p>
          <a:p>
            <a:pPr marL="342900" indent="-342900">
              <a:lnSpc>
                <a:spcPct val="150000"/>
              </a:lnSpc>
              <a:buClr>
                <a:srgbClr val="EA732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dk1"/>
                </a:solidFill>
                <a:ea typeface="Source Sans Pro"/>
                <a:sym typeface="Source Sans Pro"/>
              </a:rPr>
              <a:t>Graduates: 3,700 students			</a:t>
            </a:r>
          </a:p>
          <a:p>
            <a:pPr marL="342900" indent="-342900">
              <a:lnSpc>
                <a:spcPct val="150000"/>
              </a:lnSpc>
              <a:buClr>
                <a:srgbClr val="EA732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dk1"/>
                </a:solidFill>
                <a:ea typeface="Source Sans Pro"/>
                <a:sym typeface="Source Sans Pro"/>
              </a:rPr>
              <a:t>Career Placement rate: 90.5%</a:t>
            </a:r>
          </a:p>
          <a:p>
            <a:pPr marL="101600" indent="0">
              <a:buNone/>
            </a:pPr>
            <a:r>
              <a:rPr lang="fr-FR" sz="1400" b="0" dirty="0"/>
              <a:t>				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17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Tech Pro Certificate program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Level</a:t>
            </a:r>
            <a:r>
              <a:rPr lang="en-US" sz="2400" dirty="0"/>
              <a:t> – Master’s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Delivery</a:t>
            </a:r>
            <a:r>
              <a:rPr lang="en-US" sz="2400" dirty="0"/>
              <a:t>:  Online – synchronous and/or asynchronous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Number of cre</a:t>
            </a:r>
            <a:r>
              <a:rPr lang="en-US" sz="2400" dirty="0"/>
              <a:t>dits:  9 or 12 credits ( 3 or 4 courses)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Duration of completion</a:t>
            </a:r>
            <a:r>
              <a:rPr lang="en-US" sz="2400" dirty="0"/>
              <a:t>:  One semester or over two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semesters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Outcomes</a:t>
            </a:r>
            <a:r>
              <a:rPr lang="en-US" sz="2400" dirty="0"/>
              <a:t>:  Upskilling and/or Pathway to a Master’s degree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program at IIT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Application deadlines</a:t>
            </a:r>
            <a:r>
              <a:rPr lang="en-US" sz="2400" dirty="0"/>
              <a:t>:  January 3- Spring:  August 15 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dirty="0"/>
              <a:t>–Fall:  May 15 - Summer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Webpage</a:t>
            </a:r>
            <a:r>
              <a:rPr lang="en-US" sz="2400" dirty="0"/>
              <a:t>: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400" dirty="0"/>
              <a:t>https://www.iit.edu/admissions-aid/graduate-admission/tech-pro-certificates</a:t>
            </a:r>
          </a:p>
        </p:txBody>
      </p:sp>
    </p:spTree>
    <p:extLst>
      <p:ext uri="{BB962C8B-B14F-4D97-AF65-F5344CB8AC3E}">
        <p14:creationId xmlns:p14="http://schemas.microsoft.com/office/powerpoint/2010/main" val="1481579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Tech Pro Certificate program examples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6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dirty="0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BD4D3D42-297C-2769-FFA6-24257479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841783"/>
            <a:ext cx="7445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319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dirty="0"/>
              <a:t>Tech Pro Certificate program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8"/>
            <a:ext cx="8509687" cy="436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1" hangingPunct="1">
              <a:buFontTx/>
              <a:buNone/>
            </a:pP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program (August 2023-May 2024) @$1712 per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endParaRPr lang="fr-FR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		    </a:t>
            </a:r>
            <a:r>
              <a:rPr lang="fr-FR" alt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fr-FR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fr-FR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fr-FR" alt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endParaRPr lang="fr-FR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$15,408   		                 $7,704</a:t>
            </a:r>
          </a:p>
          <a:p>
            <a:pPr eaLnBrk="1" hangingPunct="1"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$20,544                                                        $10,272</a:t>
            </a:r>
          </a:p>
          <a:p>
            <a:pPr eaLnBrk="1" hangingPunct="1"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$22,256                                                        $11,128 </a:t>
            </a:r>
          </a:p>
          <a:p>
            <a:pPr eaLnBrk="1" hangingPunct="1">
              <a:buFontTx/>
              <a:buNone/>
            </a:pPr>
            <a:r>
              <a:rPr lang="fr-FR" alt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N.B.:  </a:t>
            </a:r>
          </a:p>
          <a:p>
            <a:pPr marL="101600" indent="0" eaLnBrk="1" hangingPunct="1">
              <a:spcBef>
                <a:spcPts val="0"/>
              </a:spcBef>
              <a:buNone/>
            </a:pP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pre-selected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(s), a 50%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per course ( i.e. 3ch course = $5,136 @ 50% = $2,568), if the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chooses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one or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courses in the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Master’s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program at Illinois Tech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wish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pursue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the DD program at Illinois Tech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endParaRPr lang="fr-F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fr-F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fr-FR" alt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fr-F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b) 50%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program for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pre-selected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alt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fr-FR" alt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fr-FR" altLang="en-US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N.B.: 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August 2024-May 2025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posted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/March 2024 on the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fr-FR" altLang="en-US" sz="105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05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alt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FR" alt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https:/:web.iit.edu/</a:t>
            </a:r>
            <a:r>
              <a:rPr lang="fr-FR" altLang="en-US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student-accounting</a:t>
            </a:r>
            <a:r>
              <a:rPr lang="fr-FR" alt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altLang="en-US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tuition-fees</a:t>
            </a:r>
            <a:r>
              <a:rPr lang="fr-FR" alt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/future-</a:t>
            </a:r>
            <a:r>
              <a:rPr lang="fr-FR" altLang="en-US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  <a:r>
              <a:rPr lang="fr-FR" alt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/main-campus-</a:t>
            </a:r>
            <a:r>
              <a:rPr lang="fr-FR" altLang="en-US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</a:t>
            </a:r>
            <a:endParaRPr lang="fr-FR" alt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2903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Studen</a:t>
            </a:r>
            <a:r>
              <a:rPr lang="en-US" dirty="0"/>
              <a:t>t research projects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8"/>
            <a:ext cx="8509687" cy="436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altLang="en-US" sz="1400" dirty="0">
                <a:latin typeface="Georgia" panose="02040502050405020303" pitchFamily="18" charset="0"/>
              </a:rPr>
              <a:t>Elevate competitions: </a:t>
            </a:r>
            <a:r>
              <a:rPr lang="en-GB" altLang="en-US" sz="1400" u="sng" dirty="0">
                <a:latin typeface="Georgia" panose="02040502050405020303" pitchFamily="18" charset="0"/>
                <a:hlinkClick r:id="rId3"/>
              </a:rPr>
              <a:t>https://elevate.iit.edu/experiences/category/competitions-outside-courses/</a:t>
            </a:r>
            <a:r>
              <a:rPr lang="en-GB" altLang="en-US" sz="1400" u="sng" dirty="0">
                <a:latin typeface="Georgia" panose="02040502050405020303" pitchFamily="18" charset="0"/>
              </a:rPr>
              <a:t> </a:t>
            </a:r>
            <a:endParaRPr lang="en-GB" altLang="en-US" sz="1400" dirty="0">
              <a:latin typeface="Georgia" panose="02040502050405020303" pitchFamily="18" charset="0"/>
            </a:endParaRPr>
          </a:p>
          <a:p>
            <a:endParaRPr lang="en-GB" altLang="en-US" sz="1400" b="1" dirty="0">
              <a:latin typeface="Georgia" panose="02040502050405020303" pitchFamily="18" charset="0"/>
            </a:endParaRPr>
          </a:p>
          <a:p>
            <a:r>
              <a:rPr lang="en-GB" altLang="en-US" sz="1400" dirty="0">
                <a:latin typeface="Georgia" panose="02040502050405020303" pitchFamily="18" charset="0"/>
              </a:rPr>
              <a:t>IIT alumna – Andy de Fonseca – https://www.google.com/search?client=firefox-b-d&amp;q=Youtube+Illinois+tech+rocket+launch#fpstate=ive&amp;vld=cid:79466b8d,vid:PsRIMbpvLwU,st:0</a:t>
            </a:r>
          </a:p>
          <a:p>
            <a:pPr marL="101600" indent="0">
              <a:buNone/>
            </a:pPr>
            <a:endParaRPr lang="en-GB" altLang="en-US" sz="1400" dirty="0">
              <a:latin typeface="Georgia" panose="02040502050405020303" pitchFamily="18" charset="0"/>
            </a:endParaRPr>
          </a:p>
          <a:p>
            <a:r>
              <a:rPr lang="en-GB" altLang="en-US" sz="1400" dirty="0">
                <a:latin typeface="Georgia" panose="02040502050405020303" pitchFamily="18" charset="0"/>
              </a:rPr>
              <a:t>Illinois Tech Rocketry ( ITR) - https://www.iitrocketry.com/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9861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e406bea11_0_10"/>
          <p:cNvSpPr txBox="1">
            <a:spLocks noGrp="1"/>
          </p:cNvSpPr>
          <p:nvPr>
            <p:ph type="ctrTitle"/>
          </p:nvPr>
        </p:nvSpPr>
        <p:spPr>
          <a:xfrm>
            <a:off x="1659924" y="-543697"/>
            <a:ext cx="6161662" cy="35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br>
              <a:rPr lang="en-US" sz="36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Are you ready to start the journey of a lifetime in Chicago at Illinois Tech?</a:t>
            </a:r>
            <a:br>
              <a:rPr lang="en-US" sz="36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1" i="0" u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61B8B2F-339C-E53E-254E-05DFE9C4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15208"/>
          <a:stretch>
            <a:fillRect/>
          </a:stretch>
        </p:blipFill>
        <p:spPr bwMode="auto">
          <a:xfrm>
            <a:off x="283851" y="2194354"/>
            <a:ext cx="4057370" cy="21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12BB7-95C3-92BA-DD54-42B3ABAA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/>
          <a:stretch>
            <a:fillRect/>
          </a:stretch>
        </p:blipFill>
        <p:spPr bwMode="auto">
          <a:xfrm>
            <a:off x="4341222" y="2194354"/>
            <a:ext cx="4312628" cy="21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094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25" cy="12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Questions??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21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Rankings &amp; Recognition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57200" y="807308"/>
            <a:ext cx="8526163" cy="4336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GB" sz="1600" b="1" dirty="0"/>
              <a:t>#1 in Illinois, #32 in the nation</a:t>
            </a:r>
            <a:r>
              <a:rPr lang="en-GB" sz="1600" dirty="0"/>
              <a:t> for lifting students from families in the bottom 20% of income to the top 20%  (</a:t>
            </a:r>
            <a:r>
              <a:rPr lang="en-GB" sz="1600" i="1" dirty="0"/>
              <a:t>Opportunity Insights</a:t>
            </a:r>
            <a:r>
              <a:rPr lang="en-GB" sz="1600" dirty="0"/>
              <a:t>)</a:t>
            </a:r>
            <a:endParaRPr lang="en-US" altLang="en-US" sz="1800" dirty="0"/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US" altLang="en-US" sz="1600" b="1" dirty="0"/>
              <a:t>#1 in Illinois, #23 in the nation </a:t>
            </a:r>
            <a:r>
              <a:rPr lang="en-US" altLang="en-US" sz="1600" dirty="0"/>
              <a:t>(Wall street Journal College Pulse/Best Colleges 2024)</a:t>
            </a:r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GB" sz="1600" b="1" dirty="0"/>
              <a:t>#2 in Illinois, #83 in the nation</a:t>
            </a:r>
            <a:r>
              <a:rPr lang="en-GB" sz="1600" dirty="0"/>
              <a:t> for 20-year net ROI after financial aid</a:t>
            </a:r>
            <a:br>
              <a:rPr lang="en-GB" sz="1600" dirty="0"/>
            </a:br>
            <a:r>
              <a:rPr lang="en-GB" sz="1600" dirty="0"/>
              <a:t>(</a:t>
            </a:r>
            <a:r>
              <a:rPr lang="en-GB" sz="1600" i="1" dirty="0"/>
              <a:t>PayScale</a:t>
            </a:r>
            <a:r>
              <a:rPr lang="en-GB" sz="1600" dirty="0"/>
              <a:t>)</a:t>
            </a:r>
            <a:endParaRPr lang="en-US" sz="1800" dirty="0"/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GB" sz="1400" b="1" dirty="0"/>
              <a:t>#98 Best National University and #29 Best Value</a:t>
            </a:r>
            <a:r>
              <a:rPr lang="en-GB" sz="1400" dirty="0"/>
              <a:t> </a:t>
            </a:r>
            <a:r>
              <a:rPr lang="en-GB" sz="1400" b="1" dirty="0"/>
              <a:t>School</a:t>
            </a:r>
            <a:r>
              <a:rPr lang="en-GB" sz="1400" dirty="0"/>
              <a:t> (</a:t>
            </a:r>
            <a:r>
              <a:rPr lang="en-GB" sz="1400" i="1" dirty="0"/>
              <a:t>U.S. News &amp; World Report</a:t>
            </a:r>
            <a:r>
              <a:rPr lang="en-GB" sz="1400" dirty="0"/>
              <a:t>)</a:t>
            </a:r>
            <a:br>
              <a:rPr lang="en-GB" sz="1400" dirty="0"/>
            </a:br>
            <a:r>
              <a:rPr lang="en-GB" sz="1400" dirty="0"/>
              <a:t>“National Universities” includes all institutions ranked by </a:t>
            </a:r>
            <a:r>
              <a:rPr lang="en-GB" sz="1400" i="1" dirty="0"/>
              <a:t>U.S. News &amp; World Report</a:t>
            </a:r>
            <a:r>
              <a:rPr lang="en-GB" sz="1400" dirty="0"/>
              <a:t> that, in addition to bachelor’s and master’s degrees, offer a range of doctoral degrees and have a commitment to producing groundbreaking research.</a:t>
            </a:r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US" altLang="en-US" sz="1600" dirty="0"/>
              <a:t>Member of the AITU ( 23 members)</a:t>
            </a:r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endParaRPr lang="en-US" altLang="en-US" sz="1600" b="1" dirty="0"/>
          </a:p>
          <a:p>
            <a:pPr marL="101600" indent="0">
              <a:spcAft>
                <a:spcPts val="1200"/>
              </a:spcAft>
              <a:buClr>
                <a:srgbClr val="EA7323"/>
              </a:buClr>
              <a:buNone/>
            </a:pPr>
            <a:r>
              <a:rPr lang="en-US" altLang="en-US" sz="1100" b="1" dirty="0"/>
              <a:t>                                                 </a:t>
            </a:r>
            <a:endParaRPr lang="en-US" altLang="en-US" sz="1100" i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F1505-90FF-C743-AB6D-F60084D0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16" y="4455639"/>
            <a:ext cx="2755214" cy="6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e406bea11_0_10"/>
          <p:cNvSpPr txBox="1">
            <a:spLocks noGrp="1"/>
          </p:cNvSpPr>
          <p:nvPr>
            <p:ph type="ctrTitle"/>
          </p:nvPr>
        </p:nvSpPr>
        <p:spPr>
          <a:xfrm>
            <a:off x="1322387" y="1143000"/>
            <a:ext cx="6499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en-US" dirty="0"/>
              <a:t>Notable Illinois Tech alumni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31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59472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Illinois Tech’s innovations/discoveries</a:t>
            </a:r>
            <a:r>
              <a:rPr lang="en-US" dirty="0"/>
              <a:t>/creations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indent="0" eaLnBrk="1" hangingPunct="1"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1000" dirty="0">
              <a:solidFill>
                <a:srgbClr val="EA7323"/>
              </a:solidFill>
            </a:endParaRPr>
          </a:p>
          <a:p>
            <a:pPr marL="101600" indent="0" eaLnBrk="1" hangingPunct="1"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1000" dirty="0">
                <a:solidFill>
                  <a:srgbClr val="EA7323"/>
                </a:solidFill>
              </a:rPr>
              <a:t>Marty Cooper -Inventor</a:t>
            </a:r>
            <a:r>
              <a:rPr lang="en-US" altLang="fr-FR" sz="1000" dirty="0"/>
              <a:t> of the cell phone 1972-73 	</a:t>
            </a:r>
          </a:p>
          <a:p>
            <a:pPr marL="101600" indent="0" eaLnBrk="1" hangingPunct="1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fr-FR" sz="1000" dirty="0">
                <a:solidFill>
                  <a:schemeClr val="accent2"/>
                </a:solidFill>
              </a:rPr>
              <a:t>Rohit Prasad </a:t>
            </a:r>
            <a:r>
              <a:rPr lang="en-US" altLang="fr-FR" sz="1000" dirty="0"/>
              <a:t>– </a:t>
            </a:r>
            <a:r>
              <a:rPr lang="en-US" altLang="fr-FR" sz="1000" dirty="0">
                <a:solidFill>
                  <a:schemeClr val="accent2"/>
                </a:solidFill>
              </a:rPr>
              <a:t>Head Scientist </a:t>
            </a:r>
            <a:r>
              <a:rPr lang="en-US" altLang="fr-FR" sz="1000" dirty="0"/>
              <a:t>behind the creation of </a:t>
            </a:r>
          </a:p>
          <a:p>
            <a:pPr marL="101600" indent="0" eaLnBrk="1" hangingPunct="1"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fr-FR" sz="1000" dirty="0"/>
              <a:t>Alexa                                                                       </a:t>
            </a:r>
          </a:p>
          <a:p>
            <a:pPr marL="101600" indent="0" eaLnBrk="1" hangingPunct="1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Ed Kaplan 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Bar code printer technology pioneer -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D1C14116-1510-9EA3-BAAD-F7E87F7855B8}"/>
              </a:ext>
            </a:extLst>
          </p:cNvPr>
          <p:cNvGrpSpPr>
            <a:grpSpLocks/>
          </p:cNvGrpSpPr>
          <p:nvPr/>
        </p:nvGrpSpPr>
        <p:grpSpPr bwMode="auto">
          <a:xfrm>
            <a:off x="4687330" y="1948248"/>
            <a:ext cx="1662920" cy="3387633"/>
            <a:chOff x="7193280" y="2082720"/>
            <a:chExt cx="2750820" cy="47488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48C388-1070-6FEC-E71E-8C6B48CA1397}"/>
                </a:ext>
              </a:extLst>
            </p:cNvPr>
            <p:cNvSpPr/>
            <p:nvPr/>
          </p:nvSpPr>
          <p:spPr>
            <a:xfrm rot="5400000">
              <a:off x="7582387" y="3756676"/>
              <a:ext cx="1972606" cy="2750820"/>
            </a:xfrm>
            <a:prstGeom prst="rect">
              <a:avLst/>
            </a:prstGeom>
            <a:solidFill>
              <a:srgbClr val="DA14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kern="0" dirty="0">
                <a:sym typeface="Arial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9C8AACD5-9AFD-6161-724D-7C992B8BF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0368" y="4269023"/>
              <a:ext cx="2412274" cy="256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dirty="0">
                  <a:solidFill>
                    <a:schemeClr val="bg1"/>
                  </a:solidFill>
                </a:rPr>
                <a:t>“</a:t>
              </a:r>
              <a:r>
                <a:rPr lang="en-US" altLang="fr-FR" dirty="0">
                  <a:solidFill>
                    <a:schemeClr val="tx1"/>
                  </a:solidFill>
                </a:rPr>
                <a:t>The way I think about Alexa is the way AI is revolutionizing daily convenience.”</a:t>
              </a:r>
            </a:p>
            <a:p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sz="1100" dirty="0">
                  <a:solidFill>
                    <a:schemeClr val="tx1"/>
                  </a:solidFill>
                </a:rPr>
                <a:t>– Rohit Prasad</a:t>
              </a:r>
            </a:p>
            <a:p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sz="1100" dirty="0">
                  <a:solidFill>
                    <a:schemeClr val="tx1"/>
                  </a:solidFill>
                </a:rPr>
                <a:t>(M.S. EE 1999</a:t>
              </a:r>
              <a:r>
                <a:rPr lang="en-US" altLang="fr-FR" sz="11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E24AFF5-8F09-CF87-7746-8448417CF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2082720"/>
              <a:ext cx="2750820" cy="206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B20F16D2-8C18-8E93-94C5-E9742ADF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4" y="2780271"/>
            <a:ext cx="1766937" cy="20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7CB42CC6-247C-B714-C3EF-9B96FF3CDB30}"/>
              </a:ext>
            </a:extLst>
          </p:cNvPr>
          <p:cNvGrpSpPr>
            <a:grpSpLocks/>
          </p:cNvGrpSpPr>
          <p:nvPr/>
        </p:nvGrpSpPr>
        <p:grpSpPr bwMode="auto">
          <a:xfrm>
            <a:off x="6511799" y="855662"/>
            <a:ext cx="1767956" cy="3492843"/>
            <a:chOff x="7192192" y="2110677"/>
            <a:chExt cx="2751908" cy="42552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58F533-73EB-D054-6B0E-48BD7359DDC2}"/>
                </a:ext>
              </a:extLst>
            </p:cNvPr>
            <p:cNvSpPr/>
            <p:nvPr/>
          </p:nvSpPr>
          <p:spPr>
            <a:xfrm rot="5400000">
              <a:off x="7582493" y="4004360"/>
              <a:ext cx="1972893" cy="2750321"/>
            </a:xfrm>
            <a:prstGeom prst="rect">
              <a:avLst/>
            </a:prstGeom>
            <a:solidFill>
              <a:srgbClr val="DA14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en-US" kern="0" dirty="0">
                <a:sym typeface="Arial"/>
              </a:endParaRP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1656C1A-5958-5E57-8698-0CF09D21C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92" y="2110677"/>
              <a:ext cx="2751908" cy="228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EB5D43B7-3B51-0E70-87B7-AD77A1A65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0367" y="4516600"/>
              <a:ext cx="2412274" cy="169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dirty="0">
                  <a:solidFill>
                    <a:schemeClr val="bg1"/>
                  </a:solidFill>
                </a:rPr>
                <a:t>“</a:t>
              </a:r>
              <a:r>
                <a:rPr lang="en-US" altLang="fr-FR" dirty="0">
                  <a:solidFill>
                    <a:schemeClr val="tx1"/>
                  </a:solidFill>
                </a:rPr>
                <a:t>The fundamentals I learned at Illinois Tech have been my guiding light in everything I have done.”</a:t>
              </a:r>
            </a:p>
            <a:p>
              <a:pPr algn="ct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en-US" altLang="fr-FR" dirty="0">
                <a:solidFill>
                  <a:schemeClr val="tx1"/>
                </a:solidFill>
              </a:endParaRPr>
            </a:p>
            <a:p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sz="1100" dirty="0">
                  <a:solidFill>
                    <a:schemeClr val="tx1"/>
                  </a:solidFill>
                </a:rPr>
                <a:t>– Martin Cooper </a:t>
              </a:r>
            </a:p>
            <a:p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fr-FR" sz="1100" dirty="0">
                  <a:solidFill>
                    <a:schemeClr val="tx1"/>
                  </a:solidFill>
                </a:rPr>
                <a:t>(B.S. EE 1950; M.S. EE 1957)</a:t>
              </a: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4A7712CD-A6C6-6EDC-916F-FF7C75423D6A}"/>
              </a:ext>
            </a:extLst>
          </p:cNvPr>
          <p:cNvSpPr/>
          <p:nvPr/>
        </p:nvSpPr>
        <p:spPr>
          <a:xfrm>
            <a:off x="3538456" y="1626973"/>
            <a:ext cx="1767955" cy="2594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27BA404-FE75-3632-6928-87BB73FCF2D1}"/>
              </a:ext>
            </a:extLst>
          </p:cNvPr>
          <p:cNvSpPr/>
          <p:nvPr/>
        </p:nvSpPr>
        <p:spPr>
          <a:xfrm>
            <a:off x="1956579" y="2571750"/>
            <a:ext cx="259399" cy="241472"/>
          </a:xfrm>
          <a:prstGeom prst="downArrow">
            <a:avLst>
              <a:gd name="adj1" fmla="val 50000"/>
              <a:gd name="adj2" fmla="val 448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9E71279-12E9-0761-290F-69A547E513C1}"/>
              </a:ext>
            </a:extLst>
          </p:cNvPr>
          <p:cNvSpPr/>
          <p:nvPr/>
        </p:nvSpPr>
        <p:spPr>
          <a:xfrm>
            <a:off x="3538457" y="2166552"/>
            <a:ext cx="978408" cy="2594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1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In the News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Jack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Dongarra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 Illinois Tech alum – MS CS 1972) winner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ACM ( Association for Computing Machinery)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Turing Award  2021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2400" b="1" dirty="0"/>
              <a:t>Jin-Ho Lee </a:t>
            </a:r>
            <a:r>
              <a:rPr lang="en-US" sz="1800" dirty="0"/>
              <a:t>( Illinois Tech alum- MS/</a:t>
            </a:r>
            <a:r>
              <a:rPr lang="en-US" sz="1800" dirty="0" err="1"/>
              <a:t>Phd</a:t>
            </a:r>
            <a:r>
              <a:rPr lang="en-US" sz="1800" dirty="0"/>
              <a:t> CS) new Chief</a:t>
            </a:r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 Technology Officer -2023 at Carrot General insurance –one of  </a:t>
            </a:r>
            <a:r>
              <a:rPr lang="en-US" sz="1800" dirty="0" err="1"/>
              <a:t>S.Korea’s</a:t>
            </a:r>
            <a:endParaRPr lang="en-US" sz="18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r>
              <a:rPr lang="en-US" sz="1800" dirty="0"/>
              <a:t> largest digital insurance companies</a:t>
            </a:r>
          </a:p>
          <a:p>
            <a:pPr marL="101600" indent="0">
              <a:buNone/>
            </a:pPr>
            <a:r>
              <a:rPr lang="en-GB" altLang="en-US" sz="1600" b="1" dirty="0"/>
              <a:t>ONE OF THE NATION’S FIRST JOINT UNIVERSITY AND INDUSTRY ACADEMIES - </a:t>
            </a:r>
            <a:r>
              <a:rPr lang="en-GB" altLang="en-US" sz="1600" dirty="0"/>
              <a:t>Creation with company DMG MORI a </a:t>
            </a:r>
            <a:r>
              <a:rPr lang="en-GB" altLang="en-US" sz="1600" b="1" dirty="0">
                <a:solidFill>
                  <a:srgbClr val="00B050"/>
                </a:solidFill>
              </a:rPr>
              <a:t>national </a:t>
            </a:r>
            <a:r>
              <a:rPr lang="en-GB" altLang="en-US" sz="1600" b="1" dirty="0" err="1">
                <a:solidFill>
                  <a:srgbClr val="00B050"/>
                </a:solidFill>
              </a:rPr>
              <a:t>center</a:t>
            </a:r>
            <a:r>
              <a:rPr lang="en-GB" altLang="en-US" sz="1600" b="1" dirty="0">
                <a:solidFill>
                  <a:srgbClr val="00B050"/>
                </a:solidFill>
              </a:rPr>
              <a:t> </a:t>
            </a:r>
            <a:r>
              <a:rPr lang="en-GB" altLang="en-US" sz="1600" dirty="0"/>
              <a:t>for </a:t>
            </a:r>
            <a:r>
              <a:rPr lang="en-GB" altLang="en-US" sz="1600" b="1" dirty="0">
                <a:solidFill>
                  <a:srgbClr val="00B050"/>
                </a:solidFill>
              </a:rPr>
              <a:t>advanced manufacturing </a:t>
            </a:r>
            <a:r>
              <a:rPr lang="en-GB" altLang="en-US" sz="1600" dirty="0"/>
              <a:t>to train, develop and empower advanced manufacturing workforces of the future</a:t>
            </a:r>
          </a:p>
          <a:p>
            <a:pPr marL="101600" indent="0">
              <a:buNone/>
            </a:pPr>
            <a:r>
              <a:rPr lang="en-GB" altLang="en-US" sz="1100" i="1" dirty="0"/>
              <a:t>DMG MORI</a:t>
            </a:r>
            <a:r>
              <a:rPr lang="en-GB" altLang="en-US" sz="1100" dirty="0"/>
              <a:t> is a worldwide leading manufacturer of high-precision machine tools and sustainable technologies that are at the </a:t>
            </a:r>
            <a:r>
              <a:rPr lang="en-GB" altLang="en-US" sz="1100" dirty="0" err="1"/>
              <a:t>center</a:t>
            </a:r>
            <a:r>
              <a:rPr lang="en-GB" altLang="en-US" sz="1100" dirty="0"/>
              <a:t> of global value </a:t>
            </a:r>
            <a:r>
              <a:rPr lang="en-GB" altLang="en-US" sz="1100" dirty="0" err="1"/>
              <a:t>chains.”https</a:t>
            </a:r>
            <a:r>
              <a:rPr lang="en-GB" altLang="en-US" sz="1100" dirty="0"/>
              <a:t>://en.dmgmori.com</a:t>
            </a:r>
            <a:endParaRPr lang="en-US" altLang="en-US" sz="1100" dirty="0"/>
          </a:p>
          <a:p>
            <a:pPr marL="101600" indent="0">
              <a:buNone/>
            </a:pPr>
            <a:endParaRPr lang="en-GB" altLang="en-US" sz="2400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  <a:p>
            <a:pPr marL="3492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4052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549275" y="80962"/>
            <a:ext cx="80422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dirty="0"/>
              <a:t>ATHLETICS</a:t>
            </a:r>
            <a:endParaRPr sz="2800" b="1" dirty="0"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473676" y="807309"/>
            <a:ext cx="8509687" cy="413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hangingPunct="1">
              <a:lnSpc>
                <a:spcPct val="150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endParaRPr lang="en-US" altLang="fr-FR" sz="6000" b="1" dirty="0">
              <a:solidFill>
                <a:srgbClr val="EA7323"/>
              </a:solidFill>
              <a:sym typeface="Source Sans Pro" panose="020B0503030403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Clr>
                <a:srgbClr val="BD061C"/>
              </a:buClr>
              <a:buFont typeface="Arial" panose="020B0604020202020204" pitchFamily="34" charset="0"/>
              <a:buNone/>
            </a:pPr>
            <a:endParaRPr lang="en-US" altLang="fr-FR" sz="4000" b="1" dirty="0">
              <a:solidFill>
                <a:srgbClr val="EA7323"/>
              </a:solidFill>
              <a:sym typeface="Source Sans Pro" panose="020B0503030403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ts val="0"/>
              </a:spcBef>
              <a:buClr>
                <a:srgbClr val="BD061C"/>
              </a:buClr>
              <a:buFont typeface="Arial" panose="020B0604020202020204" pitchFamily="34" charset="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hape 145">
            <a:extLst>
              <a:ext uri="{FF2B5EF4-FFF2-40B4-BE49-F238E27FC236}">
                <a16:creationId xmlns:a16="http://schemas.microsoft.com/office/drawing/2014/main" id="{3B583F08-955D-34D4-71BE-DC764B81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76" y="855662"/>
            <a:ext cx="3517556" cy="448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2800" b="1" dirty="0">
                <a:solidFill>
                  <a:srgbClr val="EA7323"/>
                </a:solidFill>
                <a:sym typeface="Source Sans Pro" panose="020B0503030403020204" pitchFamily="34" charset="0"/>
              </a:rPr>
              <a:t>Men’s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Baseball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Basketball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Cross Country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Lacrosse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Soccer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Swimming and Diving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Tennis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Track and Field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Volleyball</a:t>
            </a:r>
            <a:endParaRPr lang="en-US" altLang="fr-FR" sz="1200" dirty="0">
              <a:solidFill>
                <a:schemeClr val="tx1"/>
              </a:solidFill>
              <a:sym typeface="Source Sans Pro" panose="020B0503030403020204" pitchFamily="34" charset="0"/>
            </a:endParaRPr>
          </a:p>
        </p:txBody>
      </p:sp>
      <p:sp>
        <p:nvSpPr>
          <p:cNvPr id="4" name="Shape 145">
            <a:extLst>
              <a:ext uri="{FF2B5EF4-FFF2-40B4-BE49-F238E27FC236}">
                <a16:creationId xmlns:a16="http://schemas.microsoft.com/office/drawing/2014/main" id="{35315058-13AB-49AC-26D1-5140DCF1A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848" y="885568"/>
            <a:ext cx="2985701" cy="38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2800" b="1" dirty="0">
                <a:solidFill>
                  <a:srgbClr val="EA7323"/>
                </a:solidFill>
                <a:sym typeface="Source Sans Pro" panose="020B0503030403020204" pitchFamily="34" charset="0"/>
              </a:rPr>
              <a:t>Women’s</a:t>
            </a:r>
            <a:endParaRPr lang="en-US" altLang="fr-FR" sz="1600" dirty="0">
              <a:solidFill>
                <a:schemeClr val="tx1"/>
              </a:solidFill>
              <a:sym typeface="Source Sans Pro" panose="020B0503030403020204" pitchFamily="34" charset="0"/>
            </a:endParaRP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Basketball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Cross Country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Lacrosse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Soccer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Swimming and Diving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Tennis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Track and Field</a:t>
            </a:r>
          </a:p>
          <a:p>
            <a:pPr algn="ctr" eaLnBrk="1" hangingPunct="1">
              <a:lnSpc>
                <a:spcPct val="125000"/>
              </a:lnSpc>
              <a:buClr>
                <a:srgbClr val="BD061C"/>
              </a:buClr>
              <a:buFont typeface="Arial" panose="020B0604020202020204" pitchFamily="34" charset="0"/>
              <a:buNone/>
            </a:pPr>
            <a:r>
              <a:rPr lang="en-US" altLang="fr-FR" sz="1600" dirty="0">
                <a:solidFill>
                  <a:schemeClr val="tx1"/>
                </a:solidFill>
                <a:sym typeface="Source Sans Pro" panose="020B0503030403020204" pitchFamily="34" charset="0"/>
              </a:rPr>
              <a:t>Volleyball</a:t>
            </a:r>
            <a:endParaRPr lang="en-US" altLang="fr-FR" sz="1200" dirty="0">
              <a:solidFill>
                <a:schemeClr val="tx1"/>
              </a:solidFill>
              <a:sym typeface="Source Sans Pro" panose="020B0503030403020204" pitchFamily="34" charset="0"/>
            </a:endParaRPr>
          </a:p>
        </p:txBody>
      </p:sp>
      <p:pic>
        <p:nvPicPr>
          <p:cNvPr id="5" name="Shape 250">
            <a:extLst>
              <a:ext uri="{FF2B5EF4-FFF2-40B4-BE49-F238E27FC236}">
                <a16:creationId xmlns:a16="http://schemas.microsoft.com/office/drawing/2014/main" id="{C818C38C-9C68-2AEA-EFD0-D455B140E0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53" y="3723503"/>
            <a:ext cx="2129478" cy="14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98685"/>
      </p:ext>
    </p:extLst>
  </p:cSld>
  <p:clrMapOvr>
    <a:masterClrMapping/>
  </p:clrMapOvr>
</p:sld>
</file>

<file path=ppt/theme/theme1.xml><?xml version="1.0" encoding="utf-8"?>
<a:theme xmlns:a="http://schemas.openxmlformats.org/drawingml/2006/main" name="1_Breeze">
  <a:themeElements>
    <a:clrScheme name="Custom 3">
      <a:dk1>
        <a:srgbClr val="000000"/>
      </a:dk1>
      <a:lt1>
        <a:srgbClr val="C40724"/>
      </a:lt1>
      <a:dk2>
        <a:srgbClr val="000000"/>
      </a:dk2>
      <a:lt2>
        <a:srgbClr val="F8F8F8"/>
      </a:lt2>
      <a:accent1>
        <a:srgbClr val="BD061C"/>
      </a:accent1>
      <a:accent2>
        <a:srgbClr val="E98D0A"/>
      </a:accent2>
      <a:accent3>
        <a:srgbClr val="969696"/>
      </a:accent3>
      <a:accent4>
        <a:srgbClr val="808080"/>
      </a:accent4>
      <a:accent5>
        <a:srgbClr val="C40724"/>
      </a:accent5>
      <a:accent6>
        <a:srgbClr val="3F4F6C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eeze">
  <a:themeElements>
    <a:clrScheme name="Custom 3">
      <a:dk1>
        <a:srgbClr val="000000"/>
      </a:dk1>
      <a:lt1>
        <a:srgbClr val="C40724"/>
      </a:lt1>
      <a:dk2>
        <a:srgbClr val="000000"/>
      </a:dk2>
      <a:lt2>
        <a:srgbClr val="F8F8F8"/>
      </a:lt2>
      <a:accent1>
        <a:srgbClr val="BD061C"/>
      </a:accent1>
      <a:accent2>
        <a:srgbClr val="E98D0A"/>
      </a:accent2>
      <a:accent3>
        <a:srgbClr val="969696"/>
      </a:accent3>
      <a:accent4>
        <a:srgbClr val="808080"/>
      </a:accent4>
      <a:accent5>
        <a:srgbClr val="C40724"/>
      </a:accent5>
      <a:accent6>
        <a:srgbClr val="3F4F6C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4270</Words>
  <Application>Microsoft Office PowerPoint</Application>
  <PresentationFormat>On-screen Show (16:9)</PresentationFormat>
  <Paragraphs>479</Paragraphs>
  <Slides>45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Calibri</vt:lpstr>
      <vt:lpstr>Futura Medium</vt:lpstr>
      <vt:lpstr>Georgia</vt:lpstr>
      <vt:lpstr>Noto Sans Symbols</vt:lpstr>
      <vt:lpstr>Times New Roman</vt:lpstr>
      <vt:lpstr>Wingdings</vt:lpstr>
      <vt:lpstr>1_Breeze</vt:lpstr>
      <vt:lpstr>Breeze</vt:lpstr>
      <vt:lpstr>Presentation by Dr. Vanita Misquita Ph.D.</vt:lpstr>
      <vt:lpstr>Presentation by </vt:lpstr>
      <vt:lpstr>CONTENTS</vt:lpstr>
      <vt:lpstr>STATS AT ILLINOIS TECH</vt:lpstr>
      <vt:lpstr>Rankings &amp; Recognition</vt:lpstr>
      <vt:lpstr>Notable Illinois Tech alumni</vt:lpstr>
      <vt:lpstr>Illinois Tech’s innovations/discoveries/creations</vt:lpstr>
      <vt:lpstr>In the News</vt:lpstr>
      <vt:lpstr>ATHLETICS</vt:lpstr>
      <vt:lpstr>Campus Housing</vt:lpstr>
      <vt:lpstr>Single Room- Kacek Hall</vt:lpstr>
      <vt:lpstr>Room and Meal rates on-campus housing</vt:lpstr>
      <vt:lpstr>Illinois Tech Partners in Spain</vt:lpstr>
      <vt:lpstr>Departments at Illinois Tech </vt:lpstr>
      <vt:lpstr>Why study at Illinois Tech? </vt:lpstr>
      <vt:lpstr>Master’s Degree Program</vt:lpstr>
      <vt:lpstr>DOUBLE DEGREE PROGRAM</vt:lpstr>
      <vt:lpstr>PowerPoint Presentation</vt:lpstr>
      <vt:lpstr>INTERDISCIPLINARY PROGRAMS</vt:lpstr>
      <vt:lpstr>Career Opportunities &amp; a quick google search ( unscientific) of average annual salaries in the U.S. per job title </vt:lpstr>
      <vt:lpstr>A few examples of Master degree program at IIT</vt:lpstr>
      <vt:lpstr>STUART SCHOOL OF BUSINESS PROGRAMS</vt:lpstr>
      <vt:lpstr>Double Degree Master’s program</vt:lpstr>
      <vt:lpstr>Academic Calendar</vt:lpstr>
      <vt:lpstr>Application deadlines</vt:lpstr>
      <vt:lpstr>Research project/ Trabajo fin de Master</vt:lpstr>
      <vt:lpstr>TRANSFER OF CREDIT</vt:lpstr>
      <vt:lpstr>PREREQUISITES</vt:lpstr>
      <vt:lpstr>EXAMPLES OF FIELDS OF STUDY AND CAREER PATHS</vt:lpstr>
      <vt:lpstr>August 2023-May 2024 cost - GRADUATE</vt:lpstr>
      <vt:lpstr>Mandatory &amp; Other fees  ( August 2023-May 2024)</vt:lpstr>
      <vt:lpstr>August 2023-May 2024 cost - GRADUATE</vt:lpstr>
      <vt:lpstr>August 2023-May 2024 cost - GRADUATE</vt:lpstr>
      <vt:lpstr>Is the Double degree program at Illinois Tech worth it?</vt:lpstr>
      <vt:lpstr>About Illinois Tech</vt:lpstr>
      <vt:lpstr>Advantages/Benefits</vt:lpstr>
      <vt:lpstr>TESTIMONIES</vt:lpstr>
      <vt:lpstr>TESTIMONIES</vt:lpstr>
      <vt:lpstr>TECHPRO CERTIFICATE ONLINE PROGRAM</vt:lpstr>
      <vt:lpstr>Tech Pro Certificate program</vt:lpstr>
      <vt:lpstr>Tech Pro Certificate program examples</vt:lpstr>
      <vt:lpstr>Tech Pro Certificate program</vt:lpstr>
      <vt:lpstr>Student research projects</vt:lpstr>
      <vt:lpstr>  Are you ready to start the journey of a lifetime in Chicago at Illinois Tech?  </vt:lpstr>
      <vt:lpstr>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Sandra Laporte</dc:creator>
  <cp:lastModifiedBy>Vanita Misquita</cp:lastModifiedBy>
  <cp:revision>92</cp:revision>
  <dcterms:created xsi:type="dcterms:W3CDTF">2019-02-13T16:04:21Z</dcterms:created>
  <dcterms:modified xsi:type="dcterms:W3CDTF">2023-10-30T15:22:31Z</dcterms:modified>
</cp:coreProperties>
</file>